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06" r:id="rId3"/>
    <p:sldMasterId id="2147484465" r:id="rId4"/>
  </p:sldMasterIdLst>
  <p:notesMasterIdLst>
    <p:notesMasterId r:id="rId33"/>
  </p:notesMasterIdLst>
  <p:sldIdLst>
    <p:sldId id="256" r:id="rId5"/>
    <p:sldId id="296" r:id="rId6"/>
    <p:sldId id="257" r:id="rId7"/>
    <p:sldId id="258" r:id="rId8"/>
    <p:sldId id="259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95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2" r:id="rId30"/>
    <p:sldId id="263" r:id="rId31"/>
    <p:sldId id="29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66FFFF"/>
    <a:srgbClr val="33CC33"/>
    <a:srgbClr val="DD23D4"/>
    <a:srgbClr val="40C929"/>
    <a:srgbClr val="32C832"/>
    <a:srgbClr val="D7E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4660"/>
  </p:normalViewPr>
  <p:slideViewPr>
    <p:cSldViewPr>
      <p:cViewPr>
        <p:scale>
          <a:sx n="76" d="100"/>
          <a:sy n="76" d="100"/>
        </p:scale>
        <p:origin x="-223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40502D8-3337-4E24-A0FC-A7A2AE06C59D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A7CAE7-FF7D-41D0-8838-992F948F3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4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38C66-1592-4FDB-8C37-F4EFDB28DD94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C0C5A6A-DA1A-46C7-9648-2A43F6207F88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9C9E87-8ACC-4810-B560-2211D4747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DB24-5AC1-431F-A2E3-6F486C8C0A22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3DE37-AB4E-482A-86F4-A64B1D29F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4A257-E72A-43D8-B80F-0281581C53DA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D8A5-795D-4641-B242-C56E761DA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F6A5-B5B9-4999-9154-4225A99F3578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C5393-76D8-4F75-A4EC-F9EC07892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A923-ABDA-43B4-8CF0-326297C6E2D9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1624-F85F-46ED-A43B-2951D4EA4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6840-D967-4902-8DEE-0F27B8BF1AD9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35F4-1173-40C5-85F8-DEC119009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EE49-506E-4227-BFF3-75133DD4D05F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0B1F-E4D4-44F2-8054-0CBBFDAB7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5C855-D466-4A89-A07A-BE6CE7534BE5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C89F-2169-4A07-9A94-97FAEDED6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6A9F-7891-450D-9036-1B311F97B410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83118-4540-4F51-B4CE-282BEF5D0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EBAF-36FD-4528-AB74-E489F1D1A813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9AA44-77DB-4800-BEA3-06A93D98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9895-E8F4-42CA-ACE4-FCFE40DE801F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6953-1CCB-4671-912F-1A57A54EE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DBFD9-6D0C-4ADE-9047-EFF124C0016E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D52A-BB6F-4EFB-9786-C41E8EF72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9ED5-E504-4659-813D-7B32D0D92FB2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491E-D4EC-4E4C-81B8-8EF9706B2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73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3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E529-6667-48A3-81C7-1C94CFBD883B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E4E4-3034-4DCF-9953-B077B8111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E66F-76C2-479D-8505-4B64E4FE7429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4BC44-8737-4495-9F4C-097167851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429A-76D7-451F-91B4-444BCC8A3219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6BE6-76F0-4FCA-AA56-0711FEAC3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3F93-8E05-4D99-B57C-233CBE66E7CA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4519-FD46-4D6F-9C90-5A33F916B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9C97-5B9C-44F1-A620-E50FBB6D48E9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797B-4D36-4FB3-B1BF-58A6657D3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6C5C-2643-4C1A-86C6-6CCFF380EDB3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FD5D-A98C-46CC-911F-0DFB0C417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7A8-1367-4D29-B501-8B4D03A99865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61F1-DC45-46D3-A7E7-A4F92470E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1158-A0F1-4088-99BD-2E451680D1A1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6B2B2-AB55-4078-A5C1-0A7F4A6E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3BD76-6D73-4BE8-B727-81B9489DDDB0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4505-CA17-4F57-A67F-68B74F549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3DFD-AE8D-414D-8DDD-FFB9E5A7144C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2B48D9F-0CB8-4611-BDC4-9FE7ED022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4145-64FF-441C-A414-77AB3AFDE959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BC891-897B-4C65-9CA9-A6AD1860A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ECF6-F968-40A9-85F6-CB7B14E0D48A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9896-47FC-4A1D-8607-F5F537B0E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79FC-92FF-4070-9C05-A23614542170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DBBA-9BD5-428D-9298-84680F775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7043C9-6F41-4E8D-94EA-1645F3DCA9CB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A6BD92-074F-4522-88D8-B740D2B1A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E6CC8-8E7A-43AC-8A41-6B8C3B67FBDE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FA0CF-467D-4514-8A03-BC6C14B8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210D-3CD8-4D7E-9755-96CAC884EE88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564C-E754-4108-AD56-C764482DF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42E2-F15A-4A56-987C-C756F7FD0F51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1489-FD75-4A54-B37B-A661FF18E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8B9072-88EA-4CA7-941F-A6BBDC4D2063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7BDFEC-C4D6-4720-A61E-1BB6650F7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841E-C25F-43B3-858D-BF978448670C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9D59-C2BB-4DC1-A97E-667461489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395B30-C195-44A7-BA11-85059EB2E498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FE50FF-F609-457A-8260-12AF0A40C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8F9D-1D0C-49A4-9FCC-B0AD2EB7928D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1793-2BCB-472E-ABEB-86023A3DF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457A09-6029-479F-A057-A50CCD50EACB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9E3D96-66E4-453E-A36E-5A46B5925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18A8-A66C-4262-9257-DBE597973868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3B86-A80B-4173-8B89-22F9CF214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B013-DFBA-4F37-88B2-7C26B53AE44D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8568-5DFB-4D62-A091-EE9A1858D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AD14-145A-4749-993A-A7AA63C7D538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7474-BBDF-4220-AE19-BB9335BC5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2A2EDE3-BD6C-452D-9390-5B5FB713426D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C61E368-14DD-4E20-B5F5-C76FCDDA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609A9A9-5026-4828-8D38-8386D4F664E5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D13248AA-3DD2-4CCD-9F0A-17B8ECC3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1587-2A2E-4F5C-BBCF-A953E9A40CB2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5C27-2FDE-4AB4-A51E-C07604B36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D964-2294-4B76-AF83-B5C2131A2929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FB88-1DB5-4240-92EB-4C7D14FDB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D7FA40F-6C5B-4674-BB1B-48B65E4598E3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D346780-04CD-4767-8AC9-C5EE9D79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597" r:id="rId4"/>
    <p:sldLayoutId id="2147484598" r:id="rId5"/>
    <p:sldLayoutId id="2147484630" r:id="rId6"/>
    <p:sldLayoutId id="2147484631" r:id="rId7"/>
    <p:sldLayoutId id="2147484599" r:id="rId8"/>
    <p:sldLayoutId id="2147484600" r:id="rId9"/>
  </p:sldLayoutIdLst>
  <p:transition spd="med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D96C8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D96C8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D91A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A09E6F0-881F-41B8-A1B3-EB25C6EDF5ED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125922-BAE5-469B-8A1A-42C117848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62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626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62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62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62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62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62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759F4E7-9A3C-4D73-9DDB-B06E5BBCB163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962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EFBF7C6-D62C-45CB-BFAD-A9D553CBC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9D8F43A-B2E8-4E14-B36B-8C49453C3112}" type="datetimeFigureOut">
              <a:rPr lang="ru-RU"/>
              <a:pPr>
                <a:defRPr/>
              </a:pPr>
              <a:t>вт 04.08.20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24E64BC9-5023-4F5E-947A-B78663F69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22" r:id="rId4"/>
    <p:sldLayoutId id="2147484623" r:id="rId5"/>
    <p:sldLayoutId id="2147484636" r:id="rId6"/>
    <p:sldLayoutId id="2147484624" r:id="rId7"/>
    <p:sldLayoutId id="2147484637" r:id="rId8"/>
    <p:sldLayoutId id="2147484638" r:id="rId9"/>
    <p:sldLayoutId id="2147484625" r:id="rId10"/>
    <p:sldLayoutId id="21474846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6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Relationship Id="rId5" Type="http://schemas.openxmlformats.org/officeDocument/2006/relationships/slide" Target="slide4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slide" Target="slide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" Type="http://schemas.openxmlformats.org/officeDocument/2006/relationships/slide" Target="slide6.xml"/><Relationship Id="rId21" Type="http://schemas.openxmlformats.org/officeDocument/2006/relationships/slide" Target="slide27.xml"/><Relationship Id="rId7" Type="http://schemas.openxmlformats.org/officeDocument/2006/relationships/slide" Target="slide11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" Type="http://schemas.openxmlformats.org/officeDocument/2006/relationships/slide" Target="slide5.xml"/><Relationship Id="rId16" Type="http://schemas.openxmlformats.org/officeDocument/2006/relationships/slide" Target="slide21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5" Type="http://schemas.openxmlformats.org/officeDocument/2006/relationships/slide" Target="slide20.xml"/><Relationship Id="rId10" Type="http://schemas.openxmlformats.org/officeDocument/2006/relationships/slide" Target="slide14.xml"/><Relationship Id="rId19" Type="http://schemas.openxmlformats.org/officeDocument/2006/relationships/slide" Target="slide24.xml"/><Relationship Id="rId4" Type="http://schemas.openxmlformats.org/officeDocument/2006/relationships/slide" Target="slide7.xml"/><Relationship Id="rId9" Type="http://schemas.openxmlformats.org/officeDocument/2006/relationships/slide" Target="slide13.xml"/><Relationship Id="rId1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63078"/>
            <a:ext cx="5544616" cy="1161866"/>
          </a:xfrm>
        </p:spPr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Своя игра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b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357188" y="285750"/>
            <a:ext cx="78872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1857375" y="5875338"/>
            <a:ext cx="5357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Сыктывкар,2020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857375"/>
            <a:ext cx="2357437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857374"/>
            <a:ext cx="5543624" cy="121158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    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большая 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и малая Родина»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857250" y="714375"/>
            <a:ext cx="8001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50 баллов. </a:t>
            </a:r>
          </a:p>
          <a:p>
            <a:pPr algn="ctr">
              <a:defRPr/>
            </a:pPr>
            <a:endParaRPr lang="ru-RU" sz="4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такое гимн? Какие   разновидности гимнов вы знаете?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00125" y="2690813"/>
            <a:ext cx="7786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2060"/>
                </a:solidFill>
                <a:latin typeface="Century Gothic" pitchFamily="34" charset="0"/>
              </a:rPr>
              <a:t>(</a:t>
            </a:r>
            <a:r>
              <a:rPr lang="ru-RU" sz="2600" b="1" i="1">
                <a:solidFill>
                  <a:srgbClr val="002060"/>
                </a:solidFill>
                <a:latin typeface="Century Gothic" pitchFamily="34" charset="0"/>
              </a:rPr>
              <a:t>Гимн (в переводе с греческого) – торжественная песнь. Гимны чрезвычайно разнообразны: государственные, военные, религиозные.)</a:t>
            </a:r>
          </a:p>
        </p:txBody>
      </p:sp>
      <p:sp>
        <p:nvSpPr>
          <p:cNvPr id="2662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792163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43000" y="714375"/>
            <a:ext cx="71437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 баллов</a:t>
            </a:r>
            <a:r>
              <a:rPr lang="ru-RU" sz="4000" b="1" dirty="0"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ru-RU" b="1" i="1" dirty="0">
              <a:solidFill>
                <a:schemeClr val="accent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Когда в Республике Коми         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складывается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триединство флага,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герба,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гимна?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25" y="3244850"/>
            <a:ext cx="4714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 июня 1994 года</a:t>
            </a:r>
          </a:p>
        </p:txBody>
      </p:sp>
      <p:sp>
        <p:nvSpPr>
          <p:cNvPr id="2765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 баллов.</a:t>
            </a:r>
            <a:r>
              <a:rPr lang="ru-RU" sz="3600" b="1" dirty="0">
                <a:solidFill>
                  <a:srgbClr val="00B0F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8" y="2703513"/>
            <a:ext cx="85010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Над Кремлём, 3x4 метра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7030A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8575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571500" y="1643063"/>
            <a:ext cx="8072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800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Где развевается самый большой флаг РФ и каких он размеров? </a:t>
            </a:r>
          </a:p>
        </p:txBody>
      </p:sp>
      <p:sp>
        <p:nvSpPr>
          <p:cNvPr id="2867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643063" y="500063"/>
            <a:ext cx="5357812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30 баллов</a:t>
            </a: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4800" b="1" i="1" dirty="0">
                <a:solidFill>
                  <a:srgbClr val="FF0000"/>
                </a:solidFill>
                <a:latin typeface="Century Gothic" pitchFamily="34" charset="0"/>
              </a:rPr>
              <a:t>    </a:t>
            </a:r>
            <a:r>
              <a:rPr lang="ru-RU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«Своя игра»    </a:t>
            </a:r>
          </a:p>
        </p:txBody>
      </p:sp>
      <p:pic>
        <p:nvPicPr>
          <p:cNvPr id="29699" name="Picture 11" descr="chud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28625"/>
            <a:ext cx="1739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642938" y="2428875"/>
            <a:ext cx="6215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какой республики в 1917 году был первоначально создан этот флаг?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786063"/>
            <a:ext cx="21002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2286000" y="3105150"/>
            <a:ext cx="61436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2274888"/>
            <a:ext cx="77866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Флаг был создан, как национальный башкирский флаг в 1917 году, и предлагался к восстановлению, как флаг Республики Башкортостан, но парламентарии Республики Коми опередили башкирских коллег на 3 месяца, и Башкортостан принял другое расположение цветов флага.</a:t>
            </a:r>
          </a:p>
        </p:txBody>
      </p:sp>
      <p:sp>
        <p:nvSpPr>
          <p:cNvPr id="29704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714375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latin typeface="Century Gothic" pitchFamily="34" charset="0"/>
              </a:rPr>
              <a:t>    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40 баллов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6600" b="1" i="1" dirty="0">
                <a:solidFill>
                  <a:srgbClr val="FFC000"/>
                </a:solidFill>
                <a:latin typeface="Century Gothic" pitchFamily="34" charset="0"/>
              </a:rPr>
              <a:t>     </a:t>
            </a:r>
            <a:r>
              <a:rPr lang="ru-RU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«Счастливый    случай»</a:t>
            </a:r>
          </a:p>
        </p:txBody>
      </p:sp>
      <p:pic>
        <p:nvPicPr>
          <p:cNvPr id="3" name="Picture 13" descr="baby1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292600"/>
            <a:ext cx="31686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69294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0000"/>
                </a:solidFill>
                <a:latin typeface="Century Gothic" pitchFamily="34" charset="0"/>
              </a:rPr>
              <a:t>  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50 баллов.</a:t>
            </a:r>
          </a:p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представляет  собой герб РФ? 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428625" y="2413000"/>
            <a:ext cx="85010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14313"/>
            <a:ext cx="22304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85750" y="-9426575"/>
            <a:ext cx="8572500" cy="162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1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(Государственный герб РФ представляет собой изображение Золотого  двуглавого орла с тремя коронами, в центре красного щита обозначает единство народов, живущих на необъятных просторах нашей родины.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Скипетр (золотой жезл) и Держава (золотой шар) - знаки царской власти - в лапах орла означают сильную власть и защиту государства, а также напоминают нам об историческом прошлом страны.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61925" algn="l"/>
              </a:tabLst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Двуглавый орел является символом России более 500 лет!  Немного найдется в мире таких долговечных гербов! На груди орла  изображен всадник. Это Святой Георгий Победоносец – покровитель воинов. Он на белом коне, за его плечами развивается синий плащ, в правой руке – серебряное копье, которое помогло ему победить змея. Черный змей – символ зла. Он повержен героем. Это изображение символизирует победу добра над злом. Оно является древним символом борьбы и защиты Отечества, а также эмблемой города Москва с XVIII века).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6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6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6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6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6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6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6">
                                            <p:txEl>
                                              <p:pRg st="67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6">
                                            <p:txEl>
                                              <p:pRg st="6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6">
                                            <p:txEl>
                                              <p:pRg st="6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>
            <a:hlinkClick r:id="rId2" action="ppaction://hlinksldjump"/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500063"/>
            <a:ext cx="6286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68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500063" y="714375"/>
            <a:ext cx="84296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 баллов.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Где и кому поставлен этот памятник?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214313" y="1997075"/>
            <a:ext cx="89296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</p:txBody>
      </p:sp>
      <p:pic>
        <p:nvPicPr>
          <p:cNvPr id="2867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214563"/>
            <a:ext cx="5118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714375" y="3071813"/>
            <a:ext cx="7500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Сыктывкар.</a:t>
            </a:r>
          </a:p>
        </p:txBody>
      </p:sp>
      <p:sp>
        <p:nvSpPr>
          <p:cNvPr id="3379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 l="6209" t="2344" r="13069" b="8578"/>
          <a:stretch>
            <a:fillRect/>
          </a:stretch>
        </p:blipFill>
        <p:spPr bwMode="auto">
          <a:xfrm>
            <a:off x="755576" y="2276872"/>
            <a:ext cx="18722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0313" y="3105150"/>
            <a:ext cx="642937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Вечный огонь монумента в память о жертвах     Великой Отечественной войны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642938" y="214313"/>
            <a:ext cx="61436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00"/>
                </a:solidFill>
                <a:latin typeface="Century Gothic" pitchFamily="34" charset="0"/>
              </a:rPr>
              <a:t>           </a:t>
            </a:r>
            <a:r>
              <a:rPr lang="ru-RU" sz="4000" b="1">
                <a:solidFill>
                  <a:srgbClr val="00B0F0"/>
                </a:solidFill>
                <a:latin typeface="Century Gothic" pitchFamily="34" charset="0"/>
              </a:rPr>
              <a:t>20 баллов.</a:t>
            </a:r>
          </a:p>
          <a:p>
            <a:pPr>
              <a:spcBef>
                <a:spcPct val="50000"/>
              </a:spcBef>
            </a:pPr>
            <a:endParaRPr lang="ru-RU" sz="800" b="1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sz="280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2922588" y="3244850"/>
            <a:ext cx="1857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</p:txBody>
      </p:sp>
      <p:pic>
        <p:nvPicPr>
          <p:cNvPr id="2970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928688"/>
            <a:ext cx="65008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928688" y="857250"/>
            <a:ext cx="7286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FF00"/>
                </a:solidFill>
                <a:latin typeface="Century Gothic" pitchFamily="34" charset="0"/>
              </a:rPr>
              <a:t>Какая достопримечательность г. Ухты изображена?</a:t>
            </a:r>
            <a:r>
              <a:rPr lang="ru-RU" sz="2400" b="1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539750" y="4800600"/>
            <a:ext cx="80724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Памятный знак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ухтинцам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погибшим в годы войны.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Впервые Вечный огонь загорелся в Ухте 9 мая 1980 года, в день, когда страна отмечала 35-летие Победы в Великой  Отечественной войне.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eaLnBrk="0" hangingPunct="0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            29 марта 2007 года стало вторым днем рождения Вечного огня в Ухте.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4823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214313" y="571500"/>
            <a:ext cx="87153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B0F0"/>
                </a:solidFill>
                <a:latin typeface="Century Gothic" pitchFamily="34" charset="0"/>
              </a:rPr>
              <a:t>30 баллов.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FFFF00"/>
                </a:solidFill>
                <a:latin typeface="Century Gothic" pitchFamily="34" charset="0"/>
              </a:rPr>
              <a:t>  Кому в Ухте поставлен памятник?</a:t>
            </a:r>
            <a:r>
              <a:rPr lang="ru-RU" sz="3600" b="1">
                <a:solidFill>
                  <a:srgbClr val="FFFF00"/>
                </a:solidFill>
                <a:latin typeface="Century Gothic" pitchFamily="34" charset="0"/>
              </a:rPr>
              <a:t>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2828925"/>
            <a:ext cx="8429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defRPr/>
            </a:pPr>
            <a:endParaRPr lang="ru-RU" sz="1600" b="1" dirty="0">
              <a:latin typeface="Century Gothic" pitchFamily="34" charset="0"/>
            </a:endParaRP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              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                         Ухта, Памятник А.С.Пушкину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Памятник был реставрирован и вторично торжественно открыт 6 июня 1999 г. в день 200-летнего юбилея</a:t>
            </a:r>
          </a:p>
        </p:txBody>
      </p:sp>
      <p:pic>
        <p:nvPicPr>
          <p:cNvPr id="3072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071688"/>
            <a:ext cx="4500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643446"/>
            <a:ext cx="237130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786058"/>
            <a:ext cx="1857388" cy="1399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2786063" y="785813"/>
            <a:ext cx="4714875" cy="3754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>
              <a:latin typeface="Arial" pitchFamily="34" charset="0"/>
            </a:endParaRPr>
          </a:p>
          <a:p>
            <a:pPr>
              <a:defRPr/>
            </a:pPr>
            <a:endParaRPr lang="ru-RU" sz="1400" dirty="0">
              <a:latin typeface="Arial" pitchFamily="34" charset="0"/>
            </a:endParaRPr>
          </a:p>
          <a:p>
            <a:pPr>
              <a:defRPr/>
            </a:pPr>
            <a:r>
              <a:rPr lang="ru-RU" sz="1400" dirty="0">
                <a:latin typeface="Arial" pitchFamily="34" charset="0"/>
              </a:rPr>
              <a:t> </a:t>
            </a:r>
          </a:p>
          <a:p>
            <a:pPr>
              <a:defRPr/>
            </a:pPr>
            <a:endParaRPr lang="ru-RU" sz="1400" dirty="0">
              <a:latin typeface="Comic Sans MS" pitchFamily="66" charset="0"/>
            </a:endParaRPr>
          </a:p>
          <a:p>
            <a:pPr>
              <a:defRPr/>
            </a:pPr>
            <a:endParaRPr lang="ru-RU" sz="1400" dirty="0">
              <a:latin typeface="Comic Sans MS" pitchFamily="66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Великую землю,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Любимую землю,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Где мы родились и живём,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Родиной светлой,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Родиной нашей,</a:t>
            </a:r>
          </a:p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Родиной милой зовём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285992"/>
            <a:ext cx="2286000" cy="17859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85728"/>
            <a:ext cx="24320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5" y="4517332"/>
            <a:ext cx="2214579" cy="191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214290"/>
            <a:ext cx="1725503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214289"/>
            <a:ext cx="2643206" cy="2075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4494076"/>
            <a:ext cx="2143140" cy="194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785813" y="500063"/>
            <a:ext cx="600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00"/>
                </a:solidFill>
                <a:latin typeface="Century Gothic" pitchFamily="34" charset="0"/>
              </a:rPr>
              <a:t>         </a:t>
            </a:r>
            <a:r>
              <a:rPr lang="ru-RU" sz="4000" b="1">
                <a:solidFill>
                  <a:srgbClr val="00B0F0"/>
                </a:solidFill>
                <a:latin typeface="Century Gothic" pitchFamily="34" charset="0"/>
              </a:rPr>
              <a:t>40 баллов.</a:t>
            </a: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500063" y="1720850"/>
            <a:ext cx="7858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5875"/>
            <a:ext cx="35369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3506788" y="1214438"/>
            <a:ext cx="51371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dirty="0">
                <a:latin typeface="Comic Sans MS" pitchFamily="66" charset="0"/>
              </a:rPr>
              <a:t>          </a:t>
            </a:r>
          </a:p>
          <a:p>
            <a:pPr algn="ctr">
              <a:defRPr/>
            </a:pPr>
            <a:r>
              <a:rPr lang="ru-RU" sz="2800" b="1" dirty="0">
                <a:latin typeface="Comic Sans MS" pitchFamily="66" charset="0"/>
              </a:rPr>
              <a:t>    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Летом 1983 года </a:t>
            </a:r>
          </a:p>
        </p:txBody>
      </p:sp>
      <p:sp>
        <p:nvSpPr>
          <p:cNvPr id="31750" name="Прямоугольник 8"/>
          <p:cNvSpPr>
            <a:spLocks noChangeArrowheads="1"/>
          </p:cNvSpPr>
          <p:nvPr/>
        </p:nvSpPr>
        <p:spPr bwMode="auto">
          <a:xfrm>
            <a:off x="3919538" y="1143000"/>
            <a:ext cx="47244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Comic Sans MS" pitchFamily="66" charset="0"/>
              </a:rPr>
              <a:t>                                    </a:t>
            </a:r>
          </a:p>
          <a:p>
            <a:pPr>
              <a:defRPr/>
            </a:pPr>
            <a:r>
              <a:rPr lang="ru-RU" dirty="0">
                <a:latin typeface="Comic Sans MS" pitchFamily="66" charset="0"/>
              </a:rPr>
              <a:t>                                  </a:t>
            </a: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r>
              <a:rPr lang="ru-RU" dirty="0">
                <a:latin typeface="Comic Sans MS" pitchFamily="66" charset="0"/>
              </a:rPr>
              <a:t>                                              </a:t>
            </a:r>
          </a:p>
          <a:p>
            <a:pPr>
              <a:defRPr/>
            </a:pPr>
            <a:r>
              <a:rPr lang="ru-RU" sz="2400" b="1" dirty="0">
                <a:latin typeface="Comic Sans MS" pitchFamily="66" charset="0"/>
              </a:rPr>
              <a:t>           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появился </a:t>
            </a:r>
            <a:r>
              <a:rPr lang="ru-RU" sz="2800" b="1" dirty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     </a:t>
            </a:r>
          </a:p>
        </p:txBody>
      </p:sp>
      <p:sp>
        <p:nvSpPr>
          <p:cNvPr id="31751" name="Прямоугольник 9"/>
          <p:cNvSpPr>
            <a:spLocks noChangeArrowheads="1"/>
          </p:cNvSpPr>
          <p:nvPr/>
        </p:nvSpPr>
        <p:spPr bwMode="auto">
          <a:xfrm>
            <a:off x="4000500" y="1714500"/>
            <a:ext cx="53578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omic Sans MS" pitchFamily="66" charset="0"/>
            </a:endParaRPr>
          </a:p>
          <a:p>
            <a:pPr>
              <a:defRPr/>
            </a:pPr>
            <a:endParaRPr lang="ru-RU" sz="2400" b="1" dirty="0">
              <a:latin typeface="Comic Sans MS" pitchFamily="66" charset="0"/>
            </a:endParaRPr>
          </a:p>
          <a:p>
            <a:pPr>
              <a:defRPr/>
            </a:pPr>
            <a:r>
              <a:rPr lang="ru-RU" sz="2400" b="1" dirty="0">
                <a:latin typeface="Comic Sans MS" pitchFamily="66" charset="0"/>
              </a:rPr>
              <a:t>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памятник шахтеру-</a:t>
            </a:r>
          </a:p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нефтянику  Яреги</a:t>
            </a:r>
          </a:p>
        </p:txBody>
      </p:sp>
      <p:sp>
        <p:nvSpPr>
          <p:cNvPr id="36872" name="Прямоугольник 10"/>
          <p:cNvSpPr>
            <a:spLocks noChangeArrowheads="1"/>
          </p:cNvSpPr>
          <p:nvPr/>
        </p:nvSpPr>
        <p:spPr bwMode="auto">
          <a:xfrm>
            <a:off x="4429125" y="928688"/>
            <a:ext cx="4500563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b="1" i="1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FFFF00"/>
                </a:solidFill>
                <a:latin typeface="Century Gothic" pitchFamily="34" charset="0"/>
              </a:rPr>
              <a:t>Кому и где поставлен  этот памятник ?</a:t>
            </a:r>
          </a:p>
        </p:txBody>
      </p:sp>
      <p:sp>
        <p:nvSpPr>
          <p:cNvPr id="36873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714375" y="500063"/>
            <a:ext cx="6858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B0F0"/>
                </a:solidFill>
                <a:latin typeface="Century Gothic" pitchFamily="34" charset="0"/>
              </a:rPr>
              <a:t>        </a:t>
            </a: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50 баллов</a:t>
            </a:r>
            <a:r>
              <a:rPr lang="ru-RU" sz="4000" b="1" dirty="0">
                <a:solidFill>
                  <a:srgbClr val="00B0F0"/>
                </a:solidFill>
                <a:latin typeface="Century Gothic" pitchFamily="34" charset="0"/>
              </a:rPr>
              <a:t>. </a:t>
            </a:r>
            <a:r>
              <a:rPr lang="ru-RU" b="1" dirty="0">
                <a:solidFill>
                  <a:srgbClr val="00B0F0"/>
                </a:solidFill>
                <a:latin typeface="Century Gothic" pitchFamily="34" charset="0"/>
              </a:rPr>
              <a:t>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40C929"/>
                </a:solidFill>
                <a:latin typeface="Century Gothic" pitchFamily="34" charset="0"/>
              </a:rPr>
              <a:t>«Вопрос - аукцион»</a:t>
            </a:r>
          </a:p>
        </p:txBody>
      </p:sp>
      <p:pic>
        <p:nvPicPr>
          <p:cNvPr id="37891" name="Picture 13" descr="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42938"/>
            <a:ext cx="19859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500063" y="1000125"/>
            <a:ext cx="800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</p:txBody>
      </p:sp>
      <p:pic>
        <p:nvPicPr>
          <p:cNvPr id="3277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428875"/>
            <a:ext cx="4214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571500" y="3000375"/>
            <a:ext cx="83581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г. Ухта. Памятник школьникам Ухты погибших в боях за Родину. Детский парк.</a:t>
            </a:r>
          </a:p>
        </p:txBody>
      </p:sp>
      <p:sp>
        <p:nvSpPr>
          <p:cNvPr id="30727" name="Прямоугольник 7"/>
          <p:cNvSpPr>
            <a:spLocks noChangeArrowheads="1"/>
          </p:cNvSpPr>
          <p:nvPr/>
        </p:nvSpPr>
        <p:spPr bwMode="auto">
          <a:xfrm>
            <a:off x="4714875" y="3244850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FFF00"/>
                </a:solidFill>
                <a:latin typeface="Century Gothic" pitchFamily="34" charset="0"/>
              </a:rPr>
              <a:t>Где установлен памятник?</a:t>
            </a:r>
          </a:p>
        </p:txBody>
      </p:sp>
      <p:sp>
        <p:nvSpPr>
          <p:cNvPr id="37896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07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357188"/>
            <a:ext cx="7572375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       10 баллов.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Когда была образована Республика Коми ?</a:t>
            </a:r>
            <a:r>
              <a:rPr lang="ru-RU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38915" name="Picture 4" descr="C:\Documents and Settings\Елена\Рабочий стол\коми\map_komi_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143125"/>
            <a:ext cx="335756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1582738"/>
            <a:ext cx="51435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Образована республика Коми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22 августа 1921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года </a:t>
            </a:r>
          </a:p>
          <a:p>
            <a:pPr algn="ctr">
              <a:defRPr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26 мая 1992 года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была преобразована в республику в составе России — Республика Коми.</a:t>
            </a:r>
          </a:p>
        </p:txBody>
      </p:sp>
      <p:sp>
        <p:nvSpPr>
          <p:cNvPr id="3891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73580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/>
                </a:solidFill>
                <a:latin typeface="Century Gothic" pitchFamily="34" charset="0"/>
              </a:rPr>
              <a:t>20 баллов.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Когда  возник и был  образован рабочий посёлок Ярега?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2828925"/>
            <a:ext cx="8429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Ярега  — возник в 1932г. как нефтепромысел,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рабочий поселок образован 16 марта 1944г.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75739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642938" y="500063"/>
            <a:ext cx="7715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/>
                </a:solidFill>
                <a:latin typeface="Century Gothic" pitchFamily="34" charset="0"/>
              </a:rPr>
              <a:t>30 баллов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Какому городу Республики Коми соответствует каждый герб?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143250"/>
            <a:ext cx="1646237" cy="171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/>
          <a:srcRect t="13333"/>
          <a:stretch>
            <a:fillRect/>
          </a:stretch>
        </p:blipFill>
        <p:spPr bwMode="auto">
          <a:xfrm>
            <a:off x="3857625" y="3071813"/>
            <a:ext cx="1663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 cstate="print"/>
          <a:srcRect t="15000"/>
          <a:stretch>
            <a:fillRect/>
          </a:stretch>
        </p:blipFill>
        <p:spPr bwMode="auto">
          <a:xfrm>
            <a:off x="6643702" y="3143248"/>
            <a:ext cx="153295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5229225"/>
            <a:ext cx="8256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Сыктывкар              Ухта                 Воркута</a:t>
            </a:r>
          </a:p>
        </p:txBody>
      </p:sp>
      <p:sp>
        <p:nvSpPr>
          <p:cNvPr id="40967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25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143125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2143125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2000250"/>
            <a:ext cx="1200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Прямоугольник 5"/>
          <p:cNvSpPr>
            <a:spLocks noChangeArrowheads="1"/>
          </p:cNvSpPr>
          <p:nvPr/>
        </p:nvSpPr>
        <p:spPr bwMode="auto">
          <a:xfrm>
            <a:off x="285750" y="214313"/>
            <a:ext cx="8643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entury Gothic" pitchFamily="34" charset="0"/>
              </a:rPr>
              <a:t>29 ноября 2004 года по настоянию Герсовета при президенте РФ депутаты Совета МО "Город Сыктывкар" изменили герб города. Флаги Коми были стилизованы под полярное сияние, изменился цвет щита.</a:t>
            </a:r>
          </a:p>
          <a:p>
            <a:r>
              <a:rPr lang="ru-RU" sz="1400">
                <a:latin typeface="Century Gothic" pitchFamily="34" charset="0"/>
              </a:rPr>
              <a:t>Судя по всему, и это изменение оказалось не последним... Герб был отправлен на экспертизу в Геральдический Совет при президенте РФ. После консультаций с Герсоветом скульптор Анатолий Неверов подготовил три новых проекта герба. На одном из них изображался медведь под звездой, на втором - то же, но с елью между лап медведя, на третьем - дополнительно северное сияние.</a:t>
            </a:r>
          </a:p>
        </p:txBody>
      </p:sp>
      <p:sp>
        <p:nvSpPr>
          <p:cNvPr id="41991" name="Прямоугольник 7"/>
          <p:cNvSpPr>
            <a:spLocks noChangeArrowheads="1"/>
          </p:cNvSpPr>
          <p:nvPr/>
        </p:nvSpPr>
        <p:spPr bwMode="auto">
          <a:xfrm>
            <a:off x="357188" y="4071938"/>
            <a:ext cx="84296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>
              <a:latin typeface="Century Gothic" pitchFamily="34" charset="0"/>
            </a:endParaRPr>
          </a:p>
          <a:p>
            <a:endParaRPr lang="ru-RU" sz="1200">
              <a:latin typeface="Century Gothic" pitchFamily="34" charset="0"/>
            </a:endParaRPr>
          </a:p>
          <a:p>
            <a:r>
              <a:rPr lang="ru-RU" sz="1400">
                <a:latin typeface="Century Gothic" pitchFamily="34" charset="0"/>
              </a:rPr>
              <a:t>Поддержку депутатов получил второй проект. Он и был утверждён депутатами 25 марта 2005 года. Описание герба:</a:t>
            </a:r>
          </a:p>
          <a:p>
            <a:r>
              <a:rPr lang="ru-RU" sz="1400">
                <a:latin typeface="Century Gothic" pitchFamily="34" charset="0"/>
              </a:rPr>
              <a:t>"В лазоревом поле на зеленой горе, обремененный серебряной елью, золотой медведь, лежащий в золотой берлоге, сопровожденный вверху серебряной звездой в виде элемента национального орнамента (прорезной квадратный ромб с тремя лучами, перпендикулярно отходящими от каждой его стороны на половину длины стороны: по одному в продолжение сторон, и одному в середин стороны)".</a:t>
            </a:r>
          </a:p>
        </p:txBody>
      </p:sp>
      <p:sp>
        <p:nvSpPr>
          <p:cNvPr id="34824" name="Прямоугольник 8"/>
          <p:cNvSpPr>
            <a:spLocks noChangeArrowheads="1"/>
          </p:cNvSpPr>
          <p:nvPr/>
        </p:nvSpPr>
        <p:spPr bwMode="auto">
          <a:xfrm>
            <a:off x="5357813" y="3500438"/>
            <a:ext cx="342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Автор гербов Сыктывкара, художник и скульптор Анатолий Иосифович Неверов</a:t>
            </a:r>
          </a:p>
        </p:txBody>
      </p:sp>
      <p:sp>
        <p:nvSpPr>
          <p:cNvPr id="41993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428625" y="214313"/>
            <a:ext cx="7429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0000"/>
                </a:solidFill>
                <a:latin typeface="Century Gothic" pitchFamily="34" charset="0"/>
              </a:rPr>
              <a:t>   </a:t>
            </a:r>
            <a:r>
              <a:rPr lang="ru-RU" sz="4000" b="1" dirty="0">
                <a:solidFill>
                  <a:schemeClr val="tx2"/>
                </a:solidFill>
                <a:latin typeface="Century Gothic" pitchFamily="34" charset="0"/>
              </a:rPr>
              <a:t>40 баллов.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представляет собой герб республики Коми?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142875"/>
            <a:ext cx="2000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2286000" y="2967038"/>
            <a:ext cx="4572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</p:txBody>
      </p:sp>
      <p:sp>
        <p:nvSpPr>
          <p:cNvPr id="43013" name="Прямоугольник 6"/>
          <p:cNvSpPr>
            <a:spLocks noChangeArrowheads="1"/>
          </p:cNvSpPr>
          <p:nvPr/>
        </p:nvSpPr>
        <p:spPr bwMode="auto">
          <a:xfrm>
            <a:off x="1000125" y="1720850"/>
            <a:ext cx="7000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entury Gothic" pitchFamily="34" charset="0"/>
              </a:rPr>
              <a:t> </a:t>
            </a:r>
          </a:p>
          <a:p>
            <a:pPr algn="just"/>
            <a:endParaRPr lang="ru-RU">
              <a:latin typeface="Century Gothic" pitchFamily="34" charset="0"/>
            </a:endParaRPr>
          </a:p>
          <a:p>
            <a:pPr algn="just"/>
            <a:endParaRPr lang="ru-RU">
              <a:latin typeface="Century Gothic" pitchFamily="34" charset="0"/>
            </a:endParaRPr>
          </a:p>
          <a:p>
            <a:pPr algn="just"/>
            <a:endParaRPr lang="ru-RU">
              <a:latin typeface="Century Gothic" pitchFamily="34" charset="0"/>
            </a:endParaRPr>
          </a:p>
          <a:p>
            <a:pPr algn="just"/>
            <a:endParaRPr lang="ru-RU">
              <a:latin typeface="Century Gothic" pitchFamily="34" charset="0"/>
            </a:endParaRPr>
          </a:p>
          <a:p>
            <a:pPr algn="just"/>
            <a:endParaRPr lang="ru-RU">
              <a:latin typeface="Century Gothic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0825" y="2205038"/>
            <a:ext cx="864393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500" b="1">
              <a:solidFill>
                <a:srgbClr val="FFFF00"/>
              </a:solidFill>
              <a:latin typeface="Century Gothic" pitchFamily="34" charset="0"/>
            </a:endParaRPr>
          </a:p>
          <a:p>
            <a:pPr algn="just"/>
            <a:r>
              <a:rPr lang="ru-RU" sz="1500" b="1">
                <a:solidFill>
                  <a:srgbClr val="FFFF00"/>
                </a:solidFill>
                <a:latin typeface="Century Gothic" pitchFamily="34" charset="0"/>
              </a:rPr>
              <a:t>Государственный герб Республики Коми представляет собой исполненное по мотивам пермского звериного стиля изображение золотой хищной птицы, помещенной на красном геральдическом щите; на груди птицы — лик женщины в обрамлении шести лосиных голов.</a:t>
            </a:r>
          </a:p>
          <a:p>
            <a:pPr algn="just"/>
            <a:r>
              <a:rPr lang="ru-RU" sz="1500" b="1">
                <a:solidFill>
                  <a:srgbClr val="FFFF00"/>
                </a:solidFill>
                <a:latin typeface="Century Gothic" pitchFamily="34" charset="0"/>
              </a:rPr>
              <a:t>В традиционном толковании хищная птица с приоткрытыми крыльями является образом солнца, власти, верхнего мира. Лик женщины на груди птицы соответствует образу Зарни Ань (Золотой Бабы), жизнедарующей солнечной богини, матери мира. Образ лося связан с идеей силы, благородства, красоты. Сочетание золотого и красного, положенное в основу цветового решения герба, символизирует в коми фольклоре утреннее, весеннее, теплое солнце, материнство и рождение. Наряду с этим, в современной общественно-политической трактовке красное поле (фон) означает деятельность, активность народа и власти, а в сочетании с формой щита может ассоциироваться с исторической судьбой коми народа, входящего в состав многонационального Российского государства. При этом сама фигура птицы с полураскрытыми крыльями приобретает форму креста, что может трактоваться как символ духовной и государственной власти.</a:t>
            </a:r>
          </a:p>
        </p:txBody>
      </p:sp>
      <p:sp>
        <p:nvSpPr>
          <p:cNvPr id="4301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00938" y="61436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857375"/>
            <a:ext cx="2428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1857375" y="214313"/>
            <a:ext cx="4643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FFFF00"/>
                </a:solidFill>
                <a:latin typeface="Century Gothic" pitchFamily="34" charset="0"/>
              </a:rPr>
              <a:t>«Кот в мешке»</a:t>
            </a:r>
          </a:p>
        </p:txBody>
      </p:sp>
      <p:pic>
        <p:nvPicPr>
          <p:cNvPr id="44036" name="Picture 11" descr="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0"/>
            <a:ext cx="19526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214313" y="1143000"/>
            <a:ext cx="76438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/>
                </a:solidFill>
                <a:latin typeface="Century Gothic" pitchFamily="34" charset="0"/>
              </a:rPr>
              <a:t>50 баллов!</a:t>
            </a:r>
          </a:p>
          <a:p>
            <a:pPr>
              <a:defRPr/>
            </a:pPr>
            <a:endParaRPr lang="ru-RU" b="1" i="1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2800" b="1" i="1" dirty="0">
                <a:latin typeface="Century Gothic" pitchFamily="34" charset="0"/>
              </a:rPr>
              <a:t>  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Объясните цветовое решение </a:t>
            </a:r>
          </a:p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флага Республики Коми.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3286125"/>
            <a:ext cx="850106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FFFF00"/>
                </a:solidFill>
                <a:latin typeface="Century Gothic" pitchFamily="34" charset="0"/>
              </a:rPr>
              <a:t>Цветовое решение флага отражает специфические географические особенности и богатства природы Республики Коми. Синий цвет символизирует небесное начало, величие и бескрайность северных просторов. Зелёная полоса — символ надежды и изобилия — является условным обозначением необъятных таёжных массивов коми пармы — основного богатства и среды жизнедеятельности коми народа. Белая полоса флага, воплотившая белизну и чистоту снега, девственность, простоту и суровую красоту северной природы, означает принадлежность территории Республики Коми к Северу, её северное положение. В другой трактовке белый цвет — символ равенства проживающих в республике народов и единства их культур.</a:t>
            </a:r>
          </a:p>
        </p:txBody>
      </p:sp>
      <p:sp>
        <p:nvSpPr>
          <p:cNvPr id="4403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049463" y="428625"/>
            <a:ext cx="50942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rgbClr val="00B0F0"/>
                </a:solidFill>
              </a:rPr>
              <a:t>З</a:t>
            </a:r>
            <a:r>
              <a:rPr lang="ru-RU" sz="6000" b="1" i="1">
                <a:solidFill>
                  <a:srgbClr val="00B0F0"/>
                </a:solidFill>
                <a:latin typeface="Comic Sans MS" pitchFamily="66" charset="0"/>
              </a:rPr>
              <a:t>а внимание</a:t>
            </a:r>
          </a:p>
        </p:txBody>
      </p:sp>
      <p:pic>
        <p:nvPicPr>
          <p:cNvPr id="50180" name="Picture 4" descr="2653324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357438"/>
            <a:ext cx="12144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960229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714875"/>
            <a:ext cx="9350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1425972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1357313"/>
            <a:ext cx="12160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9" descr="47852373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37967">
            <a:off x="490538" y="5064125"/>
            <a:ext cx="15319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5" descr="960229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214313"/>
            <a:ext cx="9350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и по запросу спасибо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595465" cy="34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14313" y="571500"/>
            <a:ext cx="8786812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DD23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Вопросы – </a:t>
            </a:r>
            <a:r>
              <a:rPr lang="ru-RU" sz="4400" b="1" i="1" dirty="0">
                <a:solidFill>
                  <a:srgbClr val="DD23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сюрпризы.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«Счастливый случай»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- 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команда просто получает число  баллов, указанных в данном вопросе.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«Кот в мешке»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- 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вопрос нужно отдать команде – сопернику.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«Вопрос-аукцион»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-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одна команда может перекупить у другой вопрос, назначив более высокую цену.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«Своя игра»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-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команда имеет право уменьшить или увеличить  число баллов за вопрос.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               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78804"/>
              </p:ext>
            </p:extLst>
          </p:nvPr>
        </p:nvGraphicFramePr>
        <p:xfrm>
          <a:off x="250825" y="285750"/>
          <a:ext cx="8643938" cy="5287571"/>
        </p:xfrm>
        <a:graphic>
          <a:graphicData uri="http://schemas.openxmlformats.org/drawingml/2006/table">
            <a:tbl>
              <a:tblPr/>
              <a:tblGrid>
                <a:gridCol w="3097213"/>
                <a:gridCol w="1087437"/>
                <a:gridCol w="1022350"/>
                <a:gridCol w="1089025"/>
                <a:gridCol w="1157288"/>
                <a:gridCol w="1190625"/>
              </a:tblGrid>
              <a:tr h="108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Общие понятия   о символике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Из истории символики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России и Республики Коми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Достопримеча-тельности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Моя малая Родина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10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20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30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 40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50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14375" y="428625"/>
            <a:ext cx="82153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latin typeface="Century Gothic" pitchFamily="34" charset="0"/>
              </a:rPr>
              <a:t>10 баллов</a:t>
            </a:r>
            <a:r>
              <a:rPr lang="ru-RU" sz="4400" dirty="0">
                <a:solidFill>
                  <a:srgbClr val="FF0000"/>
                </a:solidFill>
                <a:latin typeface="Century Gothic" pitchFamily="34" charset="0"/>
              </a:rPr>
              <a:t>.</a:t>
            </a:r>
            <a:r>
              <a:rPr lang="ru-RU" sz="440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endParaRPr lang="ru-RU" i="1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defRPr/>
            </a:pPr>
            <a:endParaRPr lang="ru-RU" sz="4000" b="1" i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относится  к символике любого государства?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3429000"/>
            <a:ext cx="7929562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2060"/>
                </a:solidFill>
                <a:latin typeface="Century Gothic" pitchFamily="34" charset="0"/>
              </a:rPr>
              <a:t>(</a:t>
            </a:r>
            <a:r>
              <a:rPr lang="ru-RU" sz="2800" b="1" i="1">
                <a:solidFill>
                  <a:srgbClr val="002060"/>
                </a:solidFill>
                <a:latin typeface="Century Gothic" pitchFamily="34" charset="0"/>
              </a:rPr>
              <a:t>Флаг, герб, гимн. Для любой страны они существуют в триединстве)</a:t>
            </a:r>
          </a:p>
        </p:txBody>
      </p:sp>
      <p:sp>
        <p:nvSpPr>
          <p:cNvPr id="2150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792163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857250" y="785813"/>
            <a:ext cx="75723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20 баллов. </a:t>
            </a:r>
          </a:p>
          <a:p>
            <a:pPr>
              <a:defRPr/>
            </a:pPr>
            <a:endParaRPr lang="ru-RU" sz="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endParaRPr lang="ru-RU" sz="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Почему     государство уделяет огромное значение своим   символам   -   флагу, гербу,   гимну?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2967038"/>
            <a:ext cx="81438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2060"/>
                </a:solidFill>
                <a:latin typeface="Century Gothic" pitchFamily="34" charset="0"/>
              </a:rPr>
              <a:t>(Каждый из символов рассчитан на    формирование        определенных представлений    о     государстве) </a:t>
            </a:r>
            <a:endParaRPr lang="ru-RU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253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5715000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70008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Century Gothic" pitchFamily="34" charset="0"/>
              </a:rPr>
              <a:t>        </a:t>
            </a: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30 баллов</a:t>
            </a:r>
            <a:r>
              <a:rPr lang="ru-RU" sz="4000" b="1" dirty="0">
                <a:solidFill>
                  <a:srgbClr val="C00000"/>
                </a:solidFill>
                <a:latin typeface="Century Gothic" pitchFamily="34" charset="0"/>
              </a:rPr>
              <a:t>. </a:t>
            </a:r>
          </a:p>
          <a:p>
            <a:pPr>
              <a:defRPr/>
            </a:pPr>
            <a:endParaRPr lang="ru-RU" i="1" dirty="0">
              <a:latin typeface="Century Gothic" pitchFamily="34" charset="0"/>
            </a:endParaRPr>
          </a:p>
          <a:p>
            <a:pPr>
              <a:defRPr/>
            </a:pPr>
            <a:endParaRPr lang="ru-RU" sz="800" i="1" dirty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символизирует</a:t>
            </a: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флаг  страны?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2828925"/>
            <a:ext cx="75723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2060"/>
                </a:solidFill>
                <a:latin typeface="Century Gothic" pitchFamily="34" charset="0"/>
              </a:rPr>
              <a:t>(Это наиболее общий и важнейший символ государства, который знаменует собой честь и достоинство страны)</a:t>
            </a:r>
            <a:r>
              <a:rPr lang="ru-RU" sz="2400" b="1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85750"/>
            <a:ext cx="23574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792163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8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2071688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2143125"/>
            <a:ext cx="1357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2643188"/>
            <a:ext cx="13668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3" y="2857500"/>
            <a:ext cx="1571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00063" y="642938"/>
            <a:ext cx="82867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40 баллов. </a:t>
            </a:r>
          </a:p>
          <a:p>
            <a:pPr>
              <a:defRPr/>
            </a:pPr>
            <a:endParaRPr lang="ru-RU" sz="1100" i="1" dirty="0">
              <a:solidFill>
                <a:srgbClr val="000099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ru-RU" sz="4000" b="1" i="1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Что такое государственный герб?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2413000"/>
            <a:ext cx="821531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i="1">
              <a:solidFill>
                <a:srgbClr val="33CC3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2060"/>
                </a:solidFill>
                <a:latin typeface="Century Gothic" pitchFamily="34" charset="0"/>
              </a:rPr>
              <a:t>(Герб-это эмблема. Герб является отличительным знаком страны. Цель герба - дать в условном символе представление о стране, ее национальных особенностях, богатствах, могуществе, экономическом положении и т.д.)</a:t>
            </a:r>
            <a:endParaRPr lang="ru-RU" sz="24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458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792163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50813"/>
            <a:ext cx="914400" cy="6400800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8" y="374650"/>
            <a:ext cx="7334250" cy="5486400"/>
          </a:xfrm>
        </p:spPr>
      </p:sp>
      <p:sp>
        <p:nvSpPr>
          <p:cNvPr id="2560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4250" cy="685800"/>
          </a:xfrm>
          <a:solidFill>
            <a:schemeClr val="accent1">
              <a:alpha val="14902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2286000" y="714375"/>
            <a:ext cx="52863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  <a:latin typeface="Century Gothic" pitchFamily="34" charset="0"/>
              </a:rPr>
              <a:t>50 баллов.</a:t>
            </a:r>
          </a:p>
          <a:p>
            <a:pPr>
              <a:spcBef>
                <a:spcPct val="50000"/>
              </a:spcBef>
            </a:pPr>
            <a:endParaRPr lang="ru-RU" sz="800" b="1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sz="800" b="1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FFFF00"/>
                </a:solidFill>
                <a:latin typeface="Century Gothic" pitchFamily="34" charset="0"/>
              </a:rPr>
              <a:t>«</a:t>
            </a:r>
            <a:r>
              <a:rPr lang="ru-RU" sz="4800" b="1" i="1">
                <a:solidFill>
                  <a:srgbClr val="FFFF00"/>
                </a:solidFill>
                <a:latin typeface="Century Gothic" pitchFamily="34" charset="0"/>
              </a:rPr>
              <a:t>Кот в мешке</a:t>
            </a:r>
            <a:r>
              <a:rPr lang="ru-RU" sz="4800" b="1">
                <a:solidFill>
                  <a:srgbClr val="FFFF00"/>
                </a:solidFill>
                <a:latin typeface="Century Gothic" pitchFamily="34" charset="0"/>
              </a:rPr>
              <a:t>».</a:t>
            </a:r>
          </a:p>
        </p:txBody>
      </p:sp>
      <p:pic>
        <p:nvPicPr>
          <p:cNvPr id="6" name="Picture 6" descr="8m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3500438"/>
            <a:ext cx="24114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6092825"/>
            <a:ext cx="1368425" cy="504825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1185</TotalTime>
  <Words>1331</Words>
  <Application>Microsoft Office PowerPoint</Application>
  <PresentationFormat>Экран (4:3)</PresentationFormat>
  <Paragraphs>367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Яркая</vt:lpstr>
      <vt:lpstr>Текстура</vt:lpstr>
      <vt:lpstr>Вершина горы</vt:lpstr>
      <vt:lpstr>Эркер</vt:lpstr>
      <vt:lpstr>               Своя игра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Work</dc:creator>
  <cp:lastModifiedBy>Надежда</cp:lastModifiedBy>
  <cp:revision>158</cp:revision>
  <dcterms:created xsi:type="dcterms:W3CDTF">2011-01-12T16:54:59Z</dcterms:created>
  <dcterms:modified xsi:type="dcterms:W3CDTF">2020-08-03T21:45:53Z</dcterms:modified>
</cp:coreProperties>
</file>