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36" r:id="rId3"/>
    <p:sldId id="258" r:id="rId4"/>
    <p:sldId id="335" r:id="rId5"/>
    <p:sldId id="339" r:id="rId6"/>
    <p:sldId id="261" r:id="rId7"/>
    <p:sldId id="292" r:id="rId8"/>
    <p:sldId id="293" r:id="rId9"/>
    <p:sldId id="294" r:id="rId10"/>
    <p:sldId id="295" r:id="rId11"/>
    <p:sldId id="296" r:id="rId12"/>
    <p:sldId id="297" r:id="rId13"/>
    <p:sldId id="334" r:id="rId14"/>
    <p:sldId id="298" r:id="rId15"/>
    <p:sldId id="302" r:id="rId16"/>
    <p:sldId id="333" r:id="rId17"/>
    <p:sldId id="301" r:id="rId18"/>
    <p:sldId id="264" r:id="rId19"/>
    <p:sldId id="303" r:id="rId20"/>
    <p:sldId id="304" r:id="rId21"/>
    <p:sldId id="305" r:id="rId22"/>
    <p:sldId id="306" r:id="rId23"/>
    <p:sldId id="307" r:id="rId24"/>
    <p:sldId id="265" r:id="rId25"/>
    <p:sldId id="340" r:id="rId26"/>
    <p:sldId id="268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38" r:id="rId41"/>
    <p:sldId id="325" r:id="rId42"/>
    <p:sldId id="337" r:id="rId43"/>
    <p:sldId id="327" r:id="rId44"/>
    <p:sldId id="270" r:id="rId45"/>
    <p:sldId id="273" r:id="rId46"/>
    <p:sldId id="328" r:id="rId47"/>
    <p:sldId id="329" r:id="rId48"/>
    <p:sldId id="330" r:id="rId49"/>
    <p:sldId id="331" r:id="rId50"/>
    <p:sldId id="332" r:id="rId51"/>
    <p:sldId id="274" r:id="rId52"/>
    <p:sldId id="275" r:id="rId5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4A65A-690E-4E15-A907-35DDACD76BB1}" v="7" dt="2020-08-21T09:50:33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6" autoAdjust="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5856.html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I:\&#1080;&#1085;&#1090;&#1077;&#1083;%20&#1080;&#1075;&#1088;&#1072;\&#1084;&#1086;&#1103;%20&#1080;&#1075;&#1088;&#1072;%20&#1071;%20&#1079;&#1085;&#1072;&#1102;\&#1080;&#1075;&#1088;&#1072;\3%20&#1090;&#1091;&#1088;.pptx" TargetMode="External"/><Relationship Id="rId2" Type="http://schemas.openxmlformats.org/officeDocument/2006/relationships/hyperlink" Target="2%20&#1090;&#1091;&#1088;%20&#1080;&#1075;&#1088;&#1072;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3%20&#1090;&#1091;&#1088;%20&#1080;&#1075;&#1088;&#1072;.ppt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37.xml"/><Relationship Id="rId18" Type="http://schemas.openxmlformats.org/officeDocument/2006/relationships/slide" Target="slide42.xml"/><Relationship Id="rId3" Type="http://schemas.openxmlformats.org/officeDocument/2006/relationships/slide" Target="slide27.xml"/><Relationship Id="rId7" Type="http://schemas.openxmlformats.org/officeDocument/2006/relationships/slide" Target="slide31.xml"/><Relationship Id="rId12" Type="http://schemas.openxmlformats.org/officeDocument/2006/relationships/slide" Target="slide36.xml"/><Relationship Id="rId17" Type="http://schemas.openxmlformats.org/officeDocument/2006/relationships/slide" Target="slide41.xml"/><Relationship Id="rId2" Type="http://schemas.openxmlformats.org/officeDocument/2006/relationships/slide" Target="slide26.xml"/><Relationship Id="rId16" Type="http://schemas.openxmlformats.org/officeDocument/2006/relationships/slide" Target="slide40.xml"/><Relationship Id="rId20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slide" Target="slide35.xml"/><Relationship Id="rId5" Type="http://schemas.openxmlformats.org/officeDocument/2006/relationships/slide" Target="slide29.xml"/><Relationship Id="rId15" Type="http://schemas.openxmlformats.org/officeDocument/2006/relationships/slide" Target="slide39.xml"/><Relationship Id="rId10" Type="http://schemas.openxmlformats.org/officeDocument/2006/relationships/slide" Target="slide34.xml"/><Relationship Id="rId19" Type="http://schemas.openxmlformats.org/officeDocument/2006/relationships/slide" Target="slide43.xml"/><Relationship Id="rId4" Type="http://schemas.openxmlformats.org/officeDocument/2006/relationships/slide" Target="slide28.xml"/><Relationship Id="rId9" Type="http://schemas.openxmlformats.org/officeDocument/2006/relationships/slide" Target="slide33.xml"/><Relationship Id="rId14" Type="http://schemas.openxmlformats.org/officeDocument/2006/relationships/slide" Target="slide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slide" Target="slide46.xml"/><Relationship Id="rId7" Type="http://schemas.openxmlformats.org/officeDocument/2006/relationships/slide" Target="slide50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" Type="http://schemas.openxmlformats.org/officeDocument/2006/relationships/slide" Target="slide6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5" Type="http://schemas.openxmlformats.org/officeDocument/2006/relationships/slide" Target="slide20.xml"/><Relationship Id="rId10" Type="http://schemas.openxmlformats.org/officeDocument/2006/relationships/slide" Target="slide14.xml"/><Relationship Id="rId19" Type="http://schemas.openxmlformats.org/officeDocument/2006/relationships/slide" Target="slide24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52401" y="1295400"/>
            <a:ext cx="86868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9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СВОЯ</a:t>
            </a:r>
            <a:r>
              <a:rPr lang="ru-RU" sz="9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 </a:t>
            </a:r>
            <a:r>
              <a:rPr lang="ru-RU" sz="9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ИГРА</a:t>
            </a:r>
            <a:endParaRPr lang="ru-RU" sz="96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2060"/>
              </a:solidFill>
              <a:latin typeface="Impact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27088" y="5229225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557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2860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429000" y="609600"/>
            <a:ext cx="44196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dirty="0">
              <a:cs typeface="Calibri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Автор сказки « Цветик- </a:t>
            </a:r>
            <a:r>
              <a:rPr lang="ru-RU" dirty="0" err="1"/>
              <a:t>семицветик</a:t>
            </a:r>
            <a:r>
              <a:rPr lang="ru-RU" dirty="0"/>
              <a:t>»?</a:t>
            </a:r>
          </a:p>
          <a:p>
            <a:pPr>
              <a:buNone/>
            </a:pPr>
            <a:r>
              <a:rPr lang="ru-RU" i="1" dirty="0"/>
              <a:t> </a:t>
            </a:r>
          </a:p>
          <a:p>
            <a:pPr>
              <a:buNone/>
            </a:pPr>
            <a:endParaRPr lang="ru-RU" i="1" dirty="0"/>
          </a:p>
          <a:p>
            <a:r>
              <a:rPr lang="ru-RU" b="1" i="1" dirty="0"/>
              <a:t>В.Катаев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Сказочное казино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381000"/>
            <a:ext cx="1273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50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баллов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\Pictures\cvet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438400"/>
            <a:ext cx="35052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Автор сказки «Три толстяка»?</a:t>
            </a:r>
          </a:p>
          <a:p>
            <a:endParaRPr lang="ru-RU" dirty="0"/>
          </a:p>
          <a:p>
            <a:r>
              <a:rPr lang="ru-RU" b="1" i="1" dirty="0"/>
              <a:t>  </a:t>
            </a:r>
            <a:r>
              <a:rPr lang="ru-RU" b="1" i="1" dirty="0" err="1"/>
              <a:t>Ю.Олеша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Сказочное казино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381000"/>
            <a:ext cx="1273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60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баллов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1\Pictures\cover_49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47888"/>
            <a:ext cx="3505200" cy="4100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«Беги скорей к коровушке, проси у нее молока, а я ужо собью маслица».</a:t>
            </a:r>
            <a:endParaRPr lang="ru-RU" dirty="0"/>
          </a:p>
          <a:p>
            <a:pPr>
              <a:buNone/>
            </a:pPr>
            <a:endParaRPr lang="ru-RU" dirty="0"/>
          </a:p>
          <a:p>
            <a:r>
              <a:rPr lang="ru-RU" b="1" i="1" dirty="0"/>
              <a:t>Петушок «Петушок и бобовое зернышко»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Чьи слова?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         </a:t>
            </a:r>
            <a:r>
              <a:rPr lang="ru-RU" sz="3600" dirty="0"/>
              <a:t>10 баллов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\Picture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714625"/>
            <a:ext cx="3124200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«Васька, миленький, как же ты под шляпу попал?»</a:t>
            </a:r>
            <a:endParaRPr lang="ru-RU" dirty="0"/>
          </a:p>
          <a:p>
            <a:endParaRPr lang="ru-RU" dirty="0"/>
          </a:p>
          <a:p>
            <a:endParaRPr lang="ru-RU" b="1" i="1" dirty="0"/>
          </a:p>
          <a:p>
            <a:endParaRPr lang="ru-RU" b="1" i="1" dirty="0"/>
          </a:p>
          <a:p>
            <a:r>
              <a:rPr lang="ru-RU" b="1" i="1" dirty="0"/>
              <a:t>Вадик «Живая шляпа»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Чьи слова?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         </a:t>
            </a:r>
            <a:r>
              <a:rPr lang="ru-RU" sz="3600" dirty="0"/>
              <a:t>20 баллов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dcddb03fe9fd33c094bc021581ce783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276600"/>
            <a:ext cx="284003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ru-RU" i="1" dirty="0"/>
              <a:t>«Посади ты эту птицу,- </a:t>
            </a:r>
          </a:p>
          <a:p>
            <a:pPr>
              <a:buNone/>
            </a:pPr>
            <a:r>
              <a:rPr lang="ru-RU" i="1" dirty="0"/>
              <a:t>    Молвил он царю,- на спицу;</a:t>
            </a:r>
          </a:p>
          <a:p>
            <a:pPr>
              <a:buNone/>
            </a:pPr>
            <a:r>
              <a:rPr lang="ru-RU" i="1" dirty="0"/>
              <a:t>   Петушок мой золотой</a:t>
            </a:r>
          </a:p>
          <a:p>
            <a:pPr>
              <a:buNone/>
            </a:pPr>
            <a:r>
              <a:rPr lang="ru-RU" i="1" dirty="0"/>
              <a:t>  Будет верный сторож твой</a:t>
            </a:r>
            <a:endParaRPr lang="ru-RU" dirty="0"/>
          </a:p>
          <a:p>
            <a:endParaRPr lang="ru-RU" dirty="0"/>
          </a:p>
          <a:p>
            <a:r>
              <a:rPr lang="ru-RU" b="1" i="1" dirty="0"/>
              <a:t>Мудрец «Сказка о золотом петушке»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Чьи слова?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         </a:t>
            </a:r>
            <a:r>
              <a:rPr lang="ru-RU" sz="3600" dirty="0"/>
              <a:t>30 баллов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\Pictures\iCAXGLD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200400"/>
            <a:ext cx="2514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«Молод ты, брат, и глуп. Поживи с мое, так узнаешь, что топор лучше шубы греет».</a:t>
            </a:r>
            <a:endParaRPr lang="ru-RU" dirty="0"/>
          </a:p>
          <a:p>
            <a:endParaRPr lang="ru-RU" dirty="0"/>
          </a:p>
          <a:p>
            <a:r>
              <a:rPr lang="ru-RU" b="1" i="1" dirty="0"/>
              <a:t>Синий нос «Два Мороза»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Чьи слова?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         </a:t>
            </a:r>
            <a:r>
              <a:rPr lang="ru-RU" sz="3600" dirty="0"/>
              <a:t>40 баллов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1\Pictures\iCAU1UOK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276600"/>
            <a:ext cx="2514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«А я рожден железным.</a:t>
            </a:r>
          </a:p>
          <a:p>
            <a:pPr>
              <a:buNone/>
            </a:pPr>
            <a:r>
              <a:rPr lang="ru-RU" i="1" dirty="0"/>
              <a:t>   Я мог бы стать полезным,</a:t>
            </a:r>
          </a:p>
          <a:p>
            <a:pPr>
              <a:buNone/>
            </a:pPr>
            <a:r>
              <a:rPr lang="ru-RU" i="1" dirty="0"/>
              <a:t>  Но только не хватает </a:t>
            </a:r>
          </a:p>
          <a:p>
            <a:pPr>
              <a:buNone/>
            </a:pPr>
            <a:r>
              <a:rPr lang="ru-RU" i="1" dirty="0"/>
              <a:t>  Сердечной тепло ты».</a:t>
            </a:r>
            <a:endParaRPr lang="ru-RU" dirty="0"/>
          </a:p>
          <a:p>
            <a:pPr>
              <a:buNone/>
            </a:pPr>
            <a:endParaRPr lang="ru-RU" dirty="0"/>
          </a:p>
          <a:p>
            <a:r>
              <a:rPr lang="ru-RU" b="1" i="1" dirty="0"/>
              <a:t>Дровосек </a:t>
            </a:r>
          </a:p>
          <a:p>
            <a:pPr>
              <a:buNone/>
            </a:pPr>
            <a:r>
              <a:rPr lang="ru-RU" b="1" i="1" dirty="0"/>
              <a:t>«Волшебник Изумрудного города»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Чьи слова?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         </a:t>
            </a:r>
            <a:r>
              <a:rPr lang="ru-RU" sz="3600" dirty="0"/>
              <a:t>50 баллов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2510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95599"/>
            <a:ext cx="2514600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 Надо так давать, чтобы можно было взять»</a:t>
            </a:r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pPr>
              <a:buNone/>
            </a:pPr>
            <a:r>
              <a:rPr lang="ru-RU" b="1" i="1" dirty="0"/>
              <a:t>Учитель «Синие листья» 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Чьи слова?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         </a:t>
            </a:r>
            <a:r>
              <a:rPr lang="ru-RU" sz="3600" dirty="0"/>
              <a:t>60 баллов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\Pictures\iCAT1NNZ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714624"/>
            <a:ext cx="2667000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ru-RU" i="1" dirty="0"/>
              <a:t>Кто из героев русских народных сказок был хлебобулочным изделием?</a:t>
            </a:r>
          </a:p>
          <a:p>
            <a:pPr>
              <a:buNone/>
            </a:pPr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r>
              <a:rPr lang="ru-RU" b="1" i="1" dirty="0"/>
              <a:t>Колобок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Герои сказок</a:t>
            </a:r>
            <a:br>
              <a:rPr lang="ru-RU" dirty="0">
                <a:cs typeface="Aharoni"/>
              </a:rPr>
            </a:br>
            <a:r>
              <a:rPr lang="ru-RU" dirty="0">
                <a:cs typeface="Aharoni"/>
              </a:rPr>
              <a:t>                                               </a:t>
            </a:r>
            <a:r>
              <a:rPr lang="ru-RU" sz="3600" dirty="0">
                <a:cs typeface="Aharoni"/>
              </a:rPr>
              <a:t>1</a:t>
            </a:r>
            <a:r>
              <a:rPr lang="ru-RU" sz="3600" dirty="0"/>
              <a:t>0 баллов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458200" y="6096000"/>
            <a:ext cx="6858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3" descr="3a70da981da929d8660bed186a21e25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91000"/>
            <a:ext cx="21336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ru-RU" sz="3600" i="1" dirty="0"/>
              <a:t>Какой герой посеял деньги, думая, что вырастет денежное дерево?</a:t>
            </a:r>
          </a:p>
          <a:p>
            <a:pPr>
              <a:buNone/>
            </a:pPr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r>
              <a:rPr lang="ru-RU" b="1" i="1" dirty="0"/>
              <a:t>Буратино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Герои сказок</a:t>
            </a:r>
            <a:br>
              <a:rPr lang="ru-RU" dirty="0">
                <a:cs typeface="Aharoni"/>
              </a:rPr>
            </a:br>
            <a:r>
              <a:rPr lang="ru-RU" dirty="0">
                <a:cs typeface="Aharoni"/>
              </a:rPr>
              <a:t>                                               </a:t>
            </a:r>
            <a:r>
              <a:rPr lang="ru-RU" sz="3600" dirty="0">
                <a:cs typeface="Aharoni"/>
              </a:rPr>
              <a:t>2</a:t>
            </a:r>
            <a:r>
              <a:rPr lang="ru-RU" sz="3600" dirty="0"/>
              <a:t>0 баллов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458200" y="6172200"/>
            <a:ext cx="685800" cy="685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3" descr="0_60911_66b176db_ori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3124200"/>
            <a:ext cx="2590799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523999" y="228600"/>
            <a:ext cx="7315201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96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2060"/>
              </a:solidFill>
              <a:latin typeface="Impact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27088" y="5229225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557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76400" y="228600"/>
            <a:ext cx="6324600" cy="990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Разминка.  Удачный старт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76400" y="1447800"/>
            <a:ext cx="6324600" cy="990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haroni"/>
                <a:cs typeface="Aharoni"/>
              </a:rPr>
              <a:t>I</a:t>
            </a:r>
            <a:r>
              <a:rPr lang="ru-RU" sz="4400" dirty="0">
                <a:latin typeface="Aharoni"/>
                <a:cs typeface="Aharoni"/>
              </a:rPr>
              <a:t> тур.   </a:t>
            </a:r>
            <a:r>
              <a:rPr lang="ru-RU" sz="3600" dirty="0">
                <a:latin typeface="Aharoni"/>
                <a:cs typeface="Aharoni"/>
              </a:rPr>
              <a:t>Там на неведомых дорожках</a:t>
            </a:r>
            <a:endParaRPr lang="ru-RU" sz="3600" dirty="0"/>
          </a:p>
        </p:txBody>
      </p:sp>
      <p:sp>
        <p:nvSpPr>
          <p:cNvPr id="18" name="Прямоугольник 17">
            <a:hlinkClick r:id="rId2" action="ppaction://hlinkpres?slideindex=1&amp;slidetitle="/>
          </p:cNvPr>
          <p:cNvSpPr/>
          <p:nvPr/>
        </p:nvSpPr>
        <p:spPr>
          <a:xfrm>
            <a:off x="1600200" y="2667000"/>
            <a:ext cx="6400800" cy="1066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haroni"/>
                <a:cs typeface="Aharoni"/>
              </a:rPr>
              <a:t>II</a:t>
            </a:r>
            <a:r>
              <a:rPr lang="ru-RU" sz="4400" dirty="0">
                <a:latin typeface="Aharoni"/>
                <a:cs typeface="Aharoni"/>
              </a:rPr>
              <a:t> тур</a:t>
            </a:r>
            <a:r>
              <a:rPr lang="ru-RU" sz="4000" dirty="0">
                <a:latin typeface="Aharoni"/>
                <a:cs typeface="Aharoni"/>
              </a:rPr>
              <a:t>. Путешествие по океану знаний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600200" y="3886200"/>
            <a:ext cx="6400800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Волшебный ящик</a:t>
            </a:r>
          </a:p>
        </p:txBody>
      </p:sp>
      <p:sp>
        <p:nvSpPr>
          <p:cNvPr id="20" name="Прямоугольник 19">
            <a:hlinkClick r:id="rId3" action="ppaction://hlinkpres?slideindex=1&amp;slidetitle="/>
          </p:cNvPr>
          <p:cNvSpPr/>
          <p:nvPr/>
        </p:nvSpPr>
        <p:spPr>
          <a:xfrm>
            <a:off x="1600200" y="5105400"/>
            <a:ext cx="6400800" cy="990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Финал. </a:t>
            </a:r>
            <a:r>
              <a:rPr lang="ru-RU" sz="4000" dirty="0"/>
              <a:t>Мы знаем </a:t>
            </a:r>
            <a:r>
              <a:rPr lang="ru-RU" sz="4000" dirty="0">
                <a:hlinkClick r:id="rId4" action="ppaction://hlinkpres?slideindex=1&amp;slidetitle="/>
              </a:rPr>
              <a:t>всё</a:t>
            </a:r>
            <a:r>
              <a:rPr lang="ru-RU" sz="4800" dirty="0"/>
              <a:t>!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ru-RU" sz="3600" i="1" dirty="0"/>
              <a:t>О каком герое пословица «Одна голова хорошо, а еще </a:t>
            </a:r>
            <a:r>
              <a:rPr lang="ru-RU" sz="3600" i="1" dirty="0" err="1"/>
              <a:t>две-лучше</a:t>
            </a:r>
            <a:r>
              <a:rPr lang="ru-RU" sz="3600" i="1" dirty="0"/>
              <a:t>»</a:t>
            </a:r>
          </a:p>
          <a:p>
            <a:pPr>
              <a:buNone/>
            </a:pPr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r>
              <a:rPr lang="ru-RU" b="1" i="1" dirty="0"/>
              <a:t>Змей Горыныч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Герои сказок</a:t>
            </a:r>
            <a:br>
              <a:rPr lang="ru-RU" dirty="0">
                <a:cs typeface="Aharoni"/>
              </a:rPr>
            </a:br>
            <a:r>
              <a:rPr lang="ru-RU" dirty="0">
                <a:cs typeface="Aharoni"/>
              </a:rPr>
              <a:t>                                               </a:t>
            </a:r>
            <a:r>
              <a:rPr lang="ru-RU" sz="3600" dirty="0">
                <a:cs typeface="Aharoni"/>
              </a:rPr>
              <a:t>3</a:t>
            </a:r>
            <a:r>
              <a:rPr lang="ru-RU" sz="3600" dirty="0"/>
              <a:t>0 баллов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458200" y="6096000"/>
            <a:ext cx="6858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iCARIC00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352800"/>
            <a:ext cx="3048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ru-RU" sz="3600" i="1" dirty="0"/>
              <a:t>Имя героя сказки, который строил дом, придерживаясь передовых технологий, а его братья строили по старинке, поэтому чуть не потеряли жизнь»</a:t>
            </a:r>
          </a:p>
          <a:p>
            <a:endParaRPr lang="ru-RU" sz="3600" i="1" dirty="0"/>
          </a:p>
          <a:p>
            <a:r>
              <a:rPr lang="ru-RU" sz="3600" b="1" i="1" dirty="0" err="1"/>
              <a:t>Наф-Наф</a:t>
            </a:r>
            <a:r>
              <a:rPr lang="ru-RU" sz="3600" b="1" i="1" dirty="0"/>
              <a:t> </a:t>
            </a:r>
          </a:p>
          <a:p>
            <a:pPr>
              <a:buNone/>
            </a:pPr>
            <a:endParaRPr lang="ru-RU" i="1" dirty="0"/>
          </a:p>
          <a:p>
            <a:pPr>
              <a:buNone/>
            </a:pPr>
            <a:r>
              <a:rPr lang="ru-RU" i="1" dirty="0"/>
              <a:t>     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Герои сказок</a:t>
            </a:r>
            <a:br>
              <a:rPr lang="ru-RU" dirty="0">
                <a:cs typeface="Aharoni"/>
              </a:rPr>
            </a:br>
            <a:r>
              <a:rPr lang="ru-RU" dirty="0">
                <a:cs typeface="Aharoni"/>
              </a:rPr>
              <a:t>                                               </a:t>
            </a:r>
            <a:r>
              <a:rPr lang="ru-RU" sz="3600" dirty="0">
                <a:cs typeface="Aharoni"/>
              </a:rPr>
              <a:t>4</a:t>
            </a:r>
            <a:r>
              <a:rPr lang="ru-RU" sz="3600" dirty="0"/>
              <a:t>0 баллов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458200" y="6096000"/>
            <a:ext cx="6858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\Pictures\iCA5VR09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428999"/>
            <a:ext cx="289560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ru-RU" sz="3600" i="1" dirty="0"/>
              <a:t>Как звали мальчика, заколдованного в карлика из сказки «Карлик Нос»</a:t>
            </a:r>
          </a:p>
          <a:p>
            <a:endParaRPr lang="ru-RU" sz="3600" i="1" dirty="0"/>
          </a:p>
          <a:p>
            <a:endParaRPr lang="ru-RU" sz="3600" i="1" dirty="0"/>
          </a:p>
          <a:p>
            <a:r>
              <a:rPr lang="ru-RU" sz="3600" b="1" i="1" dirty="0" err="1"/>
              <a:t>Якоб</a:t>
            </a:r>
            <a:r>
              <a:rPr lang="ru-RU" sz="3600" b="1" i="1" dirty="0"/>
              <a:t> </a:t>
            </a:r>
          </a:p>
          <a:p>
            <a:pPr>
              <a:buNone/>
            </a:pPr>
            <a:endParaRPr lang="ru-RU" i="1" dirty="0"/>
          </a:p>
          <a:p>
            <a:pPr>
              <a:buNone/>
            </a:pPr>
            <a:r>
              <a:rPr lang="ru-RU" i="1" dirty="0"/>
              <a:t>     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Герои сказок</a:t>
            </a:r>
            <a:br>
              <a:rPr lang="ru-RU" dirty="0">
                <a:cs typeface="Aharoni"/>
              </a:rPr>
            </a:br>
            <a:r>
              <a:rPr lang="ru-RU" dirty="0">
                <a:cs typeface="Aharoni"/>
              </a:rPr>
              <a:t>                                               </a:t>
            </a:r>
            <a:r>
              <a:rPr lang="ru-RU" sz="3600" dirty="0">
                <a:cs typeface="Aharoni"/>
              </a:rPr>
              <a:t>5</a:t>
            </a:r>
            <a:r>
              <a:rPr lang="ru-RU" sz="3600" dirty="0"/>
              <a:t>0 баллов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458200" y="6096000"/>
            <a:ext cx="6858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1\Pictures\iCANB7RQ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9718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ru-RU" sz="3600" i="1" dirty="0"/>
              <a:t>Там в облаках перед народом </a:t>
            </a:r>
          </a:p>
          <a:p>
            <a:pPr>
              <a:buNone/>
            </a:pPr>
            <a:r>
              <a:rPr lang="ru-RU" sz="3600" i="1" dirty="0"/>
              <a:t>   Через леса, через моря</a:t>
            </a:r>
          </a:p>
          <a:p>
            <a:pPr>
              <a:buNone/>
            </a:pPr>
            <a:r>
              <a:rPr lang="ru-RU" sz="3600" i="1" dirty="0"/>
              <a:t>   Колдун несет богатыря…</a:t>
            </a:r>
          </a:p>
          <a:p>
            <a:pPr>
              <a:buNone/>
            </a:pPr>
            <a:r>
              <a:rPr lang="ru-RU" sz="3600" i="1" dirty="0"/>
              <a:t>   Как звали этого колдуна?</a:t>
            </a:r>
          </a:p>
          <a:p>
            <a:endParaRPr lang="ru-RU" sz="3600" i="1" dirty="0"/>
          </a:p>
          <a:p>
            <a:endParaRPr lang="ru-RU" sz="3600" i="1" dirty="0"/>
          </a:p>
          <a:p>
            <a:r>
              <a:rPr lang="ru-RU" sz="3600" b="1" i="1" dirty="0" err="1"/>
              <a:t>Черномор</a:t>
            </a:r>
            <a:r>
              <a:rPr lang="ru-RU" sz="3600" b="1" i="1" dirty="0"/>
              <a:t> </a:t>
            </a:r>
          </a:p>
          <a:p>
            <a:pPr>
              <a:buNone/>
            </a:pPr>
            <a:endParaRPr lang="ru-RU" i="1" dirty="0"/>
          </a:p>
          <a:p>
            <a:pPr>
              <a:buNone/>
            </a:pPr>
            <a:r>
              <a:rPr lang="ru-RU" i="1" dirty="0"/>
              <a:t>     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Герои сказок</a:t>
            </a:r>
            <a:br>
              <a:rPr lang="ru-RU" dirty="0">
                <a:cs typeface="Aharoni"/>
              </a:rPr>
            </a:br>
            <a:r>
              <a:rPr lang="ru-RU" dirty="0">
                <a:cs typeface="Aharoni"/>
              </a:rPr>
              <a:t>                                               </a:t>
            </a:r>
            <a:r>
              <a:rPr lang="ru-RU" sz="3600" dirty="0">
                <a:cs typeface="Aharoni"/>
              </a:rPr>
              <a:t>6</a:t>
            </a:r>
            <a:r>
              <a:rPr lang="ru-RU" sz="3600" dirty="0"/>
              <a:t>0 баллов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458200" y="6096000"/>
            <a:ext cx="6858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1\Pictures\iCA3PKL7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276600"/>
            <a:ext cx="2819400" cy="304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/>
              <a:t>Физминутка</a:t>
            </a:r>
            <a:endParaRPr lang="ru-RU" dirty="0"/>
          </a:p>
        </p:txBody>
      </p:sp>
      <p:pic>
        <p:nvPicPr>
          <p:cNvPr id="6" name="Picture 5" descr="13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199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7772400" y="5410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2399" y="1600200"/>
          <a:ext cx="89916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0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5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76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6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76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01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err="1">
                          <a:solidFill>
                            <a:schemeClr val="tx1"/>
                          </a:solidFill>
                        </a:rPr>
                        <a:t>Голубая</a:t>
                      </a:r>
                      <a:r>
                        <a:rPr lang="ru-RU" sz="4000" b="0" dirty="0">
                          <a:solidFill>
                            <a:schemeClr val="tx1"/>
                          </a:solidFill>
                        </a:rPr>
                        <a:t> планета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40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50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60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>
                          <a:solidFill>
                            <a:schemeClr val="tx1"/>
                          </a:solidFill>
                        </a:rPr>
                        <a:t>Грамотейка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10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20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30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40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50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60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>
                          <a:solidFill>
                            <a:schemeClr val="tx1"/>
                          </a:solidFill>
                        </a:rPr>
                        <a:t>Ну и задачки!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10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5" action="ppaction://hlinksldjump"/>
                        </a:rPr>
                        <a:t>20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6" action="ppaction://hlinksldjump"/>
                        </a:rPr>
                        <a:t>30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7" action="ppaction://hlinksldjump"/>
                        </a:rPr>
                        <a:t>40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8" action="ppaction://hlinksldjump"/>
                        </a:rPr>
                        <a:t>50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9" action="ppaction://hlinksldjump"/>
                        </a:rPr>
                        <a:t>60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/>
              <a:t>2тур «Путешествие по океану знаний»</a:t>
            </a:r>
          </a:p>
        </p:txBody>
      </p:sp>
      <p:sp>
        <p:nvSpPr>
          <p:cNvPr id="7" name="5-конечная звезда 6">
            <a:hlinkClick r:id="rId20" action="ppaction://hlinksldjump"/>
          </p:cNvPr>
          <p:cNvSpPr/>
          <p:nvPr/>
        </p:nvSpPr>
        <p:spPr>
          <a:xfrm>
            <a:off x="7620000" y="5867400"/>
            <a:ext cx="9906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Этот гриб получил свое название за способность убивать насекомых, однако он может отравить и человека.</a:t>
            </a:r>
          </a:p>
          <a:p>
            <a:endParaRPr lang="ru-RU" b="1" dirty="0"/>
          </a:p>
          <a:p>
            <a:r>
              <a:rPr lang="ru-RU" dirty="0"/>
              <a:t> </a:t>
            </a:r>
            <a:r>
              <a:rPr lang="ru-RU" b="1" dirty="0"/>
              <a:t>Мухомор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cs typeface="Aharoni"/>
              </a:rPr>
              <a:t>Голубая</a:t>
            </a:r>
            <a:r>
              <a:rPr lang="ru-RU" dirty="0">
                <a:cs typeface="Aharoni"/>
              </a:rPr>
              <a:t> планета                           </a:t>
            </a:r>
            <a:r>
              <a:rPr lang="ru-RU" sz="4000" dirty="0">
                <a:cs typeface="Aharoni"/>
              </a:rPr>
              <a:t/>
            </a:r>
            <a:br>
              <a:rPr lang="ru-RU" sz="4000" dirty="0">
                <a:cs typeface="Aharoni"/>
              </a:rPr>
            </a:br>
            <a:r>
              <a:rPr lang="ru-RU" sz="4000" dirty="0">
                <a:cs typeface="Aharoni"/>
              </a:rPr>
              <a:t>                                                          </a:t>
            </a:r>
            <a:r>
              <a:rPr lang="ru-RU" sz="3600" dirty="0">
                <a:cs typeface="Aharoni"/>
              </a:rPr>
              <a:t>10 баллов        </a:t>
            </a:r>
            <a:endParaRPr lang="ru-RU" sz="36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9144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1\Pictures\iCAEC34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124200"/>
            <a:ext cx="2667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Где у кузнечика находится ухо?</a:t>
            </a:r>
          </a:p>
          <a:p>
            <a:endParaRPr lang="ru-RU" b="1" dirty="0"/>
          </a:p>
          <a:p>
            <a:pPr>
              <a:buNone/>
            </a:pPr>
            <a:r>
              <a:rPr lang="ru-RU" dirty="0"/>
              <a:t> </a:t>
            </a:r>
          </a:p>
          <a:p>
            <a:endParaRPr lang="ru-RU" b="1" dirty="0"/>
          </a:p>
          <a:p>
            <a:r>
              <a:rPr lang="ru-RU" b="1" dirty="0"/>
              <a:t>На ноге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cs typeface="Aharoni"/>
              </a:rPr>
              <a:t>Голубая</a:t>
            </a:r>
            <a:r>
              <a:rPr lang="ru-RU" dirty="0">
                <a:cs typeface="Aharoni"/>
              </a:rPr>
              <a:t> планета                           </a:t>
            </a:r>
            <a:r>
              <a:rPr lang="ru-RU" sz="4000" dirty="0">
                <a:cs typeface="Aharoni"/>
              </a:rPr>
              <a:t/>
            </a:r>
            <a:br>
              <a:rPr lang="ru-RU" sz="4000" dirty="0">
                <a:cs typeface="Aharoni"/>
              </a:rPr>
            </a:br>
            <a:r>
              <a:rPr lang="ru-RU" sz="4000" dirty="0">
                <a:cs typeface="Aharoni"/>
              </a:rPr>
              <a:t>                                                          </a:t>
            </a:r>
            <a:r>
              <a:rPr lang="ru-RU" sz="3600" dirty="0">
                <a:cs typeface="Aharoni"/>
              </a:rPr>
              <a:t>20 баллов        </a:t>
            </a:r>
            <a:endParaRPr lang="ru-RU" sz="36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9144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1\Pictures\iCAAZZI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00400"/>
            <a:ext cx="3429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Какая птица выводит птенцов зимой?</a:t>
            </a:r>
          </a:p>
          <a:p>
            <a:endParaRPr lang="ru-RU" b="1" dirty="0"/>
          </a:p>
          <a:p>
            <a:pPr>
              <a:buNone/>
            </a:pPr>
            <a:r>
              <a:rPr lang="ru-RU" dirty="0"/>
              <a:t> </a:t>
            </a:r>
          </a:p>
          <a:p>
            <a:endParaRPr lang="ru-RU" b="1" dirty="0"/>
          </a:p>
          <a:p>
            <a:r>
              <a:rPr lang="ru-RU" b="1" dirty="0"/>
              <a:t>Клест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cs typeface="Aharoni"/>
              </a:rPr>
              <a:t>Голубая</a:t>
            </a:r>
            <a:r>
              <a:rPr lang="ru-RU" dirty="0">
                <a:cs typeface="Aharoni"/>
              </a:rPr>
              <a:t> планета                           </a:t>
            </a:r>
            <a:r>
              <a:rPr lang="ru-RU" sz="4000" dirty="0">
                <a:cs typeface="Aharoni"/>
              </a:rPr>
              <a:t/>
            </a:r>
            <a:br>
              <a:rPr lang="ru-RU" sz="4000" dirty="0">
                <a:cs typeface="Aharoni"/>
              </a:rPr>
            </a:br>
            <a:r>
              <a:rPr lang="ru-RU" sz="4000" dirty="0">
                <a:cs typeface="Aharoni"/>
              </a:rPr>
              <a:t>                                                          </a:t>
            </a:r>
            <a:r>
              <a:rPr lang="ru-RU" sz="3600" dirty="0">
                <a:cs typeface="Aharoni"/>
              </a:rPr>
              <a:t>30 баллов        </a:t>
            </a:r>
            <a:endParaRPr lang="ru-RU" sz="36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9144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21" descr="стриж 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819400"/>
            <a:ext cx="3200400" cy="3276600"/>
          </a:xfrm>
          <a:prstGeom prst="rect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За какое время Земной шар делает полный оборот вокруг своей оси?</a:t>
            </a:r>
          </a:p>
          <a:p>
            <a:endParaRPr lang="ru-RU" b="1" dirty="0"/>
          </a:p>
          <a:p>
            <a:pPr>
              <a:buNone/>
            </a:pPr>
            <a:r>
              <a:rPr lang="ru-RU" dirty="0"/>
              <a:t> </a:t>
            </a:r>
          </a:p>
          <a:p>
            <a:endParaRPr lang="ru-RU" b="1" dirty="0"/>
          </a:p>
          <a:p>
            <a:r>
              <a:rPr lang="ru-RU" b="1" dirty="0"/>
              <a:t>За 24 часа( сутки)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cs typeface="Aharoni"/>
              </a:rPr>
              <a:t>Голубая</a:t>
            </a:r>
            <a:r>
              <a:rPr lang="ru-RU" dirty="0">
                <a:cs typeface="Aharoni"/>
              </a:rPr>
              <a:t> планета                           </a:t>
            </a:r>
            <a:r>
              <a:rPr lang="ru-RU" sz="4000" dirty="0">
                <a:cs typeface="Aharoni"/>
              </a:rPr>
              <a:t/>
            </a:r>
            <a:br>
              <a:rPr lang="ru-RU" sz="4000" dirty="0">
                <a:cs typeface="Aharoni"/>
              </a:rPr>
            </a:br>
            <a:r>
              <a:rPr lang="ru-RU" sz="4000" dirty="0">
                <a:cs typeface="Aharoni"/>
              </a:rPr>
              <a:t>                                                          </a:t>
            </a:r>
            <a:r>
              <a:rPr lang="ru-RU" sz="3600" dirty="0">
                <a:cs typeface="Aharoni"/>
              </a:rPr>
              <a:t>40 баллов        </a:t>
            </a:r>
            <a:endParaRPr lang="ru-RU" sz="36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9144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7400" b="1" dirty="0"/>
              <a:t>В разминке </a:t>
            </a:r>
            <a:r>
              <a:rPr lang="ru-RU" sz="7400" dirty="0"/>
              <a:t>каждая команда получает по 10 вопросов. Каждый правильный ответ стоит 10 балл. Максимальное количество баллов за разминку- 100 баллов. Время на разминку  45 сек.</a:t>
            </a:r>
          </a:p>
          <a:p>
            <a:pPr>
              <a:buNone/>
            </a:pPr>
            <a:r>
              <a:rPr lang="ru-RU" sz="7400" b="1" u="sng" dirty="0"/>
              <a:t>1 тур,- «Там на неведомых дорожках» 2 тур «Путешествие по стране знаний» </a:t>
            </a:r>
            <a:r>
              <a:rPr lang="ru-RU" sz="7400" u="sng" dirty="0"/>
              <a:t>Каждая команда согласно </a:t>
            </a:r>
            <a:r>
              <a:rPr lang="ru-RU" sz="7400" u="sng" dirty="0" err="1"/>
              <a:t>жерьбьевке</a:t>
            </a:r>
            <a:r>
              <a:rPr lang="ru-RU" sz="7400" u="sng" dirty="0"/>
              <a:t> выбирает сектор и цену вопроса , если команда в течение 30 сек. не дает правильного ответа, вопрос может купить та </a:t>
            </a:r>
            <a:r>
              <a:rPr lang="ru-RU" sz="7400" u="sng" dirty="0" err="1"/>
              <a:t>команда,которая</a:t>
            </a:r>
            <a:r>
              <a:rPr lang="ru-RU" sz="7400" u="sng" dirty="0"/>
              <a:t>  раньше подняла  табличку</a:t>
            </a:r>
            <a:r>
              <a:rPr lang="ru-RU" sz="7400" dirty="0"/>
              <a:t>. </a:t>
            </a:r>
          </a:p>
          <a:p>
            <a:pPr>
              <a:buNone/>
            </a:pPr>
            <a:r>
              <a:rPr lang="ru-RU" sz="7400" b="1" u="sng" dirty="0"/>
              <a:t> </a:t>
            </a:r>
            <a:r>
              <a:rPr lang="ru-RU" sz="7400" b="1" dirty="0"/>
              <a:t>3 тур- «Волшебный ящик».</a:t>
            </a:r>
            <a:r>
              <a:rPr lang="ru-RU" sz="7400" dirty="0"/>
              <a:t>Согласно жеребьевке команда выбирает  ящик любого цвета, в котором содержится вопрос, его цена- 50 баллов.</a:t>
            </a:r>
            <a:r>
              <a:rPr lang="ru-RU" sz="7400" u="sng" dirty="0"/>
              <a:t> Если команда в течение 1мин. не дает правильного ответа, вопрос может купить та </a:t>
            </a:r>
            <a:r>
              <a:rPr lang="ru-RU" sz="7400" u="sng" dirty="0" err="1"/>
              <a:t>команда,которая</a:t>
            </a:r>
            <a:r>
              <a:rPr lang="ru-RU" sz="7400" u="sng" dirty="0"/>
              <a:t>  раньше подняла  табличку.</a:t>
            </a:r>
            <a:endParaRPr lang="ru-RU" sz="7400" dirty="0"/>
          </a:p>
          <a:p>
            <a:pPr>
              <a:buNone/>
            </a:pPr>
            <a:r>
              <a:rPr lang="ru-RU" sz="7400" b="1" u="sng" dirty="0"/>
              <a:t>Финал «Мы знаем все» </a:t>
            </a:r>
            <a:r>
              <a:rPr lang="ru-RU" sz="7400" u="sng" dirty="0"/>
              <a:t>На листках вопросы из разных</a:t>
            </a:r>
          </a:p>
          <a:p>
            <a:pPr>
              <a:buNone/>
            </a:pPr>
            <a:r>
              <a:rPr lang="ru-RU" sz="7400" u="sng" dirty="0"/>
              <a:t>областей знаний, с </a:t>
            </a:r>
            <a:r>
              <a:rPr lang="ru-RU" sz="7400" u="sng" dirty="0" err="1"/>
              <a:t>определ</a:t>
            </a:r>
            <a:r>
              <a:rPr lang="ru-RU" sz="7400" u="sng" dirty="0"/>
              <a:t>. количеством </a:t>
            </a:r>
            <a:r>
              <a:rPr lang="ru-RU" sz="7400" u="sng" dirty="0" err="1"/>
              <a:t>баллов,время</a:t>
            </a:r>
            <a:r>
              <a:rPr lang="ru-RU" sz="7400" u="sng" dirty="0"/>
              <a:t> 5 мин </a:t>
            </a:r>
            <a:endParaRPr lang="ru-RU" sz="74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284" y="228601"/>
            <a:ext cx="4897431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игры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Как называется самая маленькая птичка наших лесов?</a:t>
            </a:r>
          </a:p>
          <a:p>
            <a:endParaRPr lang="ru-RU" b="1" dirty="0"/>
          </a:p>
          <a:p>
            <a:pPr>
              <a:buNone/>
            </a:pPr>
            <a:r>
              <a:rPr lang="ru-RU" dirty="0"/>
              <a:t> </a:t>
            </a:r>
          </a:p>
          <a:p>
            <a:r>
              <a:rPr lang="ru-RU" b="1" dirty="0"/>
              <a:t>Королек                          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cs typeface="Aharoni"/>
              </a:rPr>
              <a:t>Голубая</a:t>
            </a:r>
            <a:r>
              <a:rPr lang="ru-RU" dirty="0">
                <a:cs typeface="Aharoni"/>
              </a:rPr>
              <a:t> планета                           </a:t>
            </a:r>
            <a:r>
              <a:rPr lang="ru-RU" sz="4000" dirty="0">
                <a:cs typeface="Aharoni"/>
              </a:rPr>
              <a:t/>
            </a:r>
            <a:br>
              <a:rPr lang="ru-RU" sz="4000" dirty="0">
                <a:cs typeface="Aharoni"/>
              </a:rPr>
            </a:br>
            <a:r>
              <a:rPr lang="ru-RU" sz="4000" dirty="0">
                <a:cs typeface="Aharoni"/>
              </a:rPr>
              <a:t>                                                          </a:t>
            </a:r>
            <a:r>
              <a:rPr lang="ru-RU" sz="3600" dirty="0">
                <a:cs typeface="Aharoni"/>
              </a:rPr>
              <a:t>50 баллов        </a:t>
            </a:r>
            <a:endParaRPr lang="ru-RU" sz="36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9144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21" descr="стриж 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895600"/>
            <a:ext cx="3200400" cy="3124200"/>
          </a:xfrm>
          <a:prstGeom prst="rect">
            <a:avLst/>
          </a:prstGeom>
          <a:ln w="12700" cap="sq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Как называется самое толстое дерево на Земле?( в окружности может достигать 50 метров)</a:t>
            </a:r>
          </a:p>
          <a:p>
            <a:endParaRPr lang="ru-RU" b="1" dirty="0"/>
          </a:p>
          <a:p>
            <a:pPr>
              <a:buNone/>
            </a:pPr>
            <a:r>
              <a:rPr lang="ru-RU" dirty="0"/>
              <a:t> </a:t>
            </a:r>
          </a:p>
          <a:p>
            <a:r>
              <a:rPr lang="ru-RU" b="1" dirty="0"/>
              <a:t>Баобаб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cs typeface="Aharoni"/>
              </a:rPr>
              <a:t>Голубая</a:t>
            </a:r>
            <a:r>
              <a:rPr lang="ru-RU" dirty="0">
                <a:cs typeface="Aharoni"/>
              </a:rPr>
              <a:t> планета                           </a:t>
            </a:r>
            <a:r>
              <a:rPr lang="ru-RU" sz="4000" dirty="0">
                <a:cs typeface="Aharoni"/>
              </a:rPr>
              <a:t/>
            </a:r>
            <a:br>
              <a:rPr lang="ru-RU" sz="4000" dirty="0">
                <a:cs typeface="Aharoni"/>
              </a:rPr>
            </a:br>
            <a:r>
              <a:rPr lang="ru-RU" sz="4000" dirty="0">
                <a:cs typeface="Aharoni"/>
              </a:rPr>
              <a:t>                                                          </a:t>
            </a:r>
            <a:r>
              <a:rPr lang="ru-RU" sz="3600" dirty="0">
                <a:cs typeface="Aharoni"/>
              </a:rPr>
              <a:t>60 баллов        </a:t>
            </a:r>
            <a:endParaRPr lang="ru-RU" sz="36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9144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1\Pictures\iCAS2TA8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124200"/>
            <a:ext cx="3429000" cy="3200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находится между горой и долиной?</a:t>
            </a:r>
            <a:endParaRPr lang="ru-RU" b="1" dirty="0"/>
          </a:p>
          <a:p>
            <a:endParaRPr lang="ru-RU" dirty="0"/>
          </a:p>
          <a:p>
            <a:endParaRPr lang="ru-RU" b="1" dirty="0"/>
          </a:p>
          <a:p>
            <a:r>
              <a:rPr lang="ru-RU" b="1" dirty="0"/>
              <a:t>и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Грамотейка                           </a:t>
            </a:r>
            <a:r>
              <a:rPr lang="ru-RU" sz="4000" dirty="0">
                <a:cs typeface="Aharoni"/>
              </a:rPr>
              <a:t/>
            </a:r>
            <a:br>
              <a:rPr lang="ru-RU" sz="4000" dirty="0">
                <a:cs typeface="Aharoni"/>
              </a:rPr>
            </a:br>
            <a:r>
              <a:rPr lang="ru-RU" sz="4000" dirty="0">
                <a:cs typeface="Aharoni"/>
              </a:rPr>
              <a:t>                                                          </a:t>
            </a:r>
            <a:r>
              <a:rPr lang="ru-RU" sz="3600" dirty="0">
                <a:cs typeface="Aharoni"/>
              </a:rPr>
              <a:t>10 баллов        </a:t>
            </a:r>
            <a:endParaRPr lang="ru-RU" sz="36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9144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Объясните выражение «дать стрекача»</a:t>
            </a:r>
            <a:endParaRPr lang="ru-RU" b="1" dirty="0"/>
          </a:p>
          <a:p>
            <a:endParaRPr lang="ru-RU" dirty="0"/>
          </a:p>
          <a:p>
            <a:pPr>
              <a:buNone/>
            </a:pPr>
            <a:r>
              <a:rPr lang="ru-RU" dirty="0"/>
              <a:t> </a:t>
            </a:r>
          </a:p>
          <a:p>
            <a:r>
              <a:rPr lang="ru-RU" b="1" dirty="0"/>
              <a:t>Убежать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Грамотейка                           </a:t>
            </a:r>
            <a:r>
              <a:rPr lang="ru-RU" sz="4000" dirty="0">
                <a:cs typeface="Aharoni"/>
              </a:rPr>
              <a:t/>
            </a:r>
            <a:br>
              <a:rPr lang="ru-RU" sz="4000" dirty="0">
                <a:cs typeface="Aharoni"/>
              </a:rPr>
            </a:br>
            <a:r>
              <a:rPr lang="ru-RU" sz="4000" dirty="0">
                <a:cs typeface="Aharoni"/>
              </a:rPr>
              <a:t>                                                          </a:t>
            </a:r>
            <a:r>
              <a:rPr lang="ru-RU" sz="3600" dirty="0">
                <a:cs typeface="Aharoni"/>
              </a:rPr>
              <a:t>20 баллов        </a:t>
            </a:r>
            <a:endParaRPr lang="ru-RU" sz="36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9144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 Студент позвонил маме: «Денег осталось очень мало, ну просто кот …». Тут связь прервалась. Какое слово мама не услышала?</a:t>
            </a:r>
          </a:p>
          <a:p>
            <a:endParaRPr lang="ru-RU" b="1" dirty="0"/>
          </a:p>
          <a:p>
            <a:r>
              <a:rPr lang="ru-RU" dirty="0"/>
              <a:t>Кот </a:t>
            </a:r>
            <a:r>
              <a:rPr lang="ru-RU" b="1" dirty="0"/>
              <a:t>наплакал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Грамотейка                           </a:t>
            </a:r>
            <a:r>
              <a:rPr lang="ru-RU" sz="4000" dirty="0">
                <a:cs typeface="Aharoni"/>
              </a:rPr>
              <a:t/>
            </a:r>
            <a:br>
              <a:rPr lang="ru-RU" sz="4000" dirty="0">
                <a:cs typeface="Aharoni"/>
              </a:rPr>
            </a:br>
            <a:r>
              <a:rPr lang="ru-RU" sz="4000" dirty="0">
                <a:cs typeface="Aharoni"/>
              </a:rPr>
              <a:t>                                                          </a:t>
            </a:r>
            <a:r>
              <a:rPr lang="ru-RU" sz="3600" dirty="0">
                <a:cs typeface="Aharoni"/>
              </a:rPr>
              <a:t>30 баллов        </a:t>
            </a:r>
            <a:endParaRPr lang="ru-RU" sz="36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9144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/>
              <a:t> </a:t>
            </a:r>
          </a:p>
          <a:p>
            <a:r>
              <a:rPr lang="ru-RU" dirty="0">
                <a:ea typeface="Times New Roman" pitchFamily="18" charset="0"/>
                <a:cs typeface="Arial" charset="0"/>
              </a:rPr>
              <a:t>Корнем – с дорогой роднится,</a:t>
            </a:r>
          </a:p>
          <a:p>
            <a:pPr eaLnBrk="0" hangingPunct="0">
              <a:buNone/>
            </a:pPr>
            <a:r>
              <a:rPr lang="ru-RU" dirty="0">
                <a:ea typeface="Times New Roman" pitchFamily="18" charset="0"/>
                <a:cs typeface="Arial" charset="0"/>
              </a:rPr>
              <a:t>     В сборе приставка таится.</a:t>
            </a:r>
          </a:p>
          <a:p>
            <a:pPr eaLnBrk="0" hangingPunct="0">
              <a:buNone/>
            </a:pPr>
            <a:r>
              <a:rPr lang="ru-RU" dirty="0">
                <a:ea typeface="Times New Roman" pitchFamily="18" charset="0"/>
                <a:cs typeface="Arial" charset="0"/>
              </a:rPr>
              <a:t>     Суффикс как в слове «дневник»,</a:t>
            </a:r>
          </a:p>
          <a:p>
            <a:pPr eaLnBrk="0" hangingPunct="0">
              <a:buNone/>
            </a:pPr>
            <a:r>
              <a:rPr lang="ru-RU" dirty="0">
                <a:ea typeface="Times New Roman" pitchFamily="18" charset="0"/>
                <a:cs typeface="Arial" charset="0"/>
              </a:rPr>
              <a:t>     Целым же - в космос проник.  </a:t>
            </a:r>
          </a:p>
          <a:p>
            <a:pPr eaLnBrk="0" hangingPunct="0">
              <a:buNone/>
            </a:pPr>
            <a:r>
              <a:rPr lang="ru-RU" dirty="0">
                <a:ea typeface="Times New Roman" pitchFamily="18" charset="0"/>
                <a:cs typeface="Arial" charset="0"/>
              </a:rPr>
              <a:t> </a:t>
            </a:r>
          </a:p>
          <a:p>
            <a:pPr eaLnBrk="0" hangingPunct="0">
              <a:buNone/>
            </a:pPr>
            <a:r>
              <a:rPr lang="ru-RU" b="1" dirty="0">
                <a:ea typeface="Times New Roman" pitchFamily="18" charset="0"/>
                <a:cs typeface="Arial" charset="0"/>
              </a:rPr>
              <a:t>         Спутник </a:t>
            </a:r>
          </a:p>
          <a:p>
            <a:pPr eaLnBrk="0" hangingPunct="0">
              <a:buNone/>
            </a:pPr>
            <a:r>
              <a:rPr lang="ru-RU" dirty="0">
                <a:ea typeface="Times New Roman" pitchFamily="18" charset="0"/>
                <a:cs typeface="Arial" charset="0"/>
              </a:rPr>
              <a:t>                                    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Грамотейка                           </a:t>
            </a:r>
            <a:r>
              <a:rPr lang="ru-RU" sz="4000" dirty="0">
                <a:cs typeface="Aharoni"/>
              </a:rPr>
              <a:t/>
            </a:r>
            <a:br>
              <a:rPr lang="ru-RU" sz="4000" dirty="0">
                <a:cs typeface="Aharoni"/>
              </a:rPr>
            </a:br>
            <a:r>
              <a:rPr lang="ru-RU" sz="4000" dirty="0">
                <a:cs typeface="Aharoni"/>
              </a:rPr>
              <a:t>                                                          </a:t>
            </a:r>
            <a:r>
              <a:rPr lang="ru-RU" sz="3600" dirty="0">
                <a:cs typeface="Aharoni"/>
              </a:rPr>
              <a:t>40 баллов        </a:t>
            </a:r>
            <a:endParaRPr lang="ru-RU" sz="36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9144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Назовите полное имя мальчика Сени?</a:t>
            </a:r>
            <a:endParaRPr lang="ru-RU" dirty="0">
              <a:ea typeface="Times New Roman" pitchFamily="18" charset="0"/>
              <a:cs typeface="Arial" charset="0"/>
            </a:endParaRP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Арсений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Грамотейка                           </a:t>
            </a:r>
            <a:r>
              <a:rPr lang="ru-RU" sz="4000" dirty="0">
                <a:cs typeface="Aharoni"/>
              </a:rPr>
              <a:t/>
            </a:r>
            <a:br>
              <a:rPr lang="ru-RU" sz="4000" dirty="0">
                <a:cs typeface="Aharoni"/>
              </a:rPr>
            </a:br>
            <a:r>
              <a:rPr lang="ru-RU" sz="4000" dirty="0">
                <a:cs typeface="Aharoni"/>
              </a:rPr>
              <a:t>                                                          </a:t>
            </a:r>
            <a:r>
              <a:rPr lang="ru-RU" sz="3600" dirty="0">
                <a:cs typeface="Aharoni"/>
              </a:rPr>
              <a:t>50 баллов        </a:t>
            </a:r>
            <a:endParaRPr lang="ru-RU" sz="36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229600" y="6096000"/>
            <a:ext cx="9144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Назови единственную в мире национальность, которая является прилагательным, перешедшим в существительное?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Русский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Грамотейка                           </a:t>
            </a:r>
            <a:r>
              <a:rPr lang="ru-RU" sz="4000" dirty="0">
                <a:cs typeface="Aharoni"/>
              </a:rPr>
              <a:t/>
            </a:r>
            <a:br>
              <a:rPr lang="ru-RU" sz="4000" dirty="0">
                <a:cs typeface="Aharoni"/>
              </a:rPr>
            </a:br>
            <a:r>
              <a:rPr lang="ru-RU" sz="4000" dirty="0">
                <a:cs typeface="Aharoni"/>
              </a:rPr>
              <a:t>                                                          </a:t>
            </a:r>
            <a:r>
              <a:rPr lang="ru-RU" sz="3600" dirty="0">
                <a:cs typeface="Aharoni"/>
              </a:rPr>
              <a:t>60 баллов        </a:t>
            </a:r>
            <a:endParaRPr lang="ru-RU" sz="3600" dirty="0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305800" y="6172200"/>
            <a:ext cx="838200" cy="685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49763"/>
          </a:xfrm>
        </p:spPr>
        <p:txBody>
          <a:bodyPr/>
          <a:lstStyle/>
          <a:p>
            <a:r>
              <a:rPr lang="ru-RU" dirty="0"/>
              <a:t>Отец и два сына катались на велосипедах. Мама решила посчитать рули и колеса. Рулей оказалось 2, а колес-5. Как это могло быть?</a:t>
            </a:r>
          </a:p>
          <a:p>
            <a:pPr>
              <a:buNone/>
            </a:pPr>
            <a:endParaRPr lang="ru-RU" b="1" dirty="0"/>
          </a:p>
          <a:p>
            <a:r>
              <a:rPr lang="ru-RU" b="1" dirty="0"/>
              <a:t>Отец с сыном –на двухколесном велосипеде вместе, а второй </a:t>
            </a:r>
            <a:r>
              <a:rPr lang="ru-RU" b="1" dirty="0" err="1"/>
              <a:t>сын-на</a:t>
            </a:r>
            <a:r>
              <a:rPr lang="ru-RU" b="1" dirty="0"/>
              <a:t> трехколесном.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Ну и задачки!                         </a:t>
            </a:r>
            <a:r>
              <a:rPr lang="ru-RU" sz="4000" dirty="0">
                <a:cs typeface="Aharoni"/>
              </a:rPr>
              <a:t/>
            </a:r>
            <a:br>
              <a:rPr lang="ru-RU" sz="4000" dirty="0">
                <a:cs typeface="Aharoni"/>
              </a:rPr>
            </a:br>
            <a:r>
              <a:rPr lang="ru-RU" sz="4000" dirty="0">
                <a:cs typeface="Aharoni"/>
              </a:rPr>
              <a:t>                                                          </a:t>
            </a:r>
            <a:r>
              <a:rPr lang="ru-RU" sz="3600" dirty="0">
                <a:cs typeface="Aharoni"/>
              </a:rPr>
              <a:t>10 баллов        </a:t>
            </a:r>
            <a:endParaRPr lang="ru-RU" sz="3600" dirty="0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305800" y="6172200"/>
            <a:ext cx="838200" cy="685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Один насос за одну минуту выкачивает 1 тонну воды. За сколько минут 5 таких же насосов выкачают 5 тонн воды?</a:t>
            </a:r>
          </a:p>
          <a:p>
            <a:pPr>
              <a:buNone/>
            </a:pPr>
            <a:r>
              <a:rPr lang="ru-RU" dirty="0"/>
              <a:t>  </a:t>
            </a:r>
          </a:p>
          <a:p>
            <a:pPr>
              <a:buNone/>
            </a:pPr>
            <a:endParaRPr lang="ru-RU" b="1" dirty="0"/>
          </a:p>
          <a:p>
            <a:r>
              <a:rPr lang="ru-RU" b="1" dirty="0"/>
              <a:t>1 минута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Ну и задачки!                         </a:t>
            </a:r>
            <a:r>
              <a:rPr lang="ru-RU" sz="4000" dirty="0">
                <a:cs typeface="Aharoni"/>
              </a:rPr>
              <a:t/>
            </a:r>
            <a:br>
              <a:rPr lang="ru-RU" sz="4000" dirty="0">
                <a:cs typeface="Aharoni"/>
              </a:rPr>
            </a:br>
            <a:r>
              <a:rPr lang="ru-RU" sz="4000" dirty="0">
                <a:cs typeface="Aharoni"/>
              </a:rPr>
              <a:t>                                                          </a:t>
            </a:r>
            <a:r>
              <a:rPr lang="ru-RU" sz="3600" dirty="0">
                <a:cs typeface="Aharoni"/>
              </a:rPr>
              <a:t>20 баллов        </a:t>
            </a:r>
            <a:endParaRPr lang="ru-RU" sz="3600" dirty="0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305800" y="6172200"/>
            <a:ext cx="838200" cy="685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/>
            </a:r>
            <a:br>
              <a:rPr lang="ru-RU" dirty="0">
                <a:cs typeface="Aharoni"/>
              </a:rPr>
            </a:br>
            <a:r>
              <a:rPr lang="ru-RU" dirty="0"/>
              <a:t>Разминка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\Pictures\iCAICFS5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153400" cy="4572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57400" y="228600"/>
            <a:ext cx="57912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РАЗМИНКА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вазе лежат 17 конфет. Сколько Кате можно взять конфет, чтобы в вазе осталось не менее 11 штук?</a:t>
            </a:r>
          </a:p>
          <a:p>
            <a:pPr>
              <a:buNone/>
            </a:pPr>
            <a:r>
              <a:rPr lang="ru-RU" dirty="0"/>
              <a:t>  </a:t>
            </a:r>
          </a:p>
          <a:p>
            <a:pPr>
              <a:buNone/>
            </a:pPr>
            <a:endParaRPr lang="ru-RU" b="1" dirty="0"/>
          </a:p>
          <a:p>
            <a:r>
              <a:rPr lang="ru-RU" b="1" dirty="0"/>
              <a:t>От 1 до 6 конфет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Ну и задачки!                         </a:t>
            </a:r>
            <a:r>
              <a:rPr lang="ru-RU" sz="4000" dirty="0">
                <a:cs typeface="Aharoni"/>
              </a:rPr>
              <a:t/>
            </a:r>
            <a:br>
              <a:rPr lang="ru-RU" sz="4000" dirty="0">
                <a:cs typeface="Aharoni"/>
              </a:rPr>
            </a:br>
            <a:r>
              <a:rPr lang="ru-RU" sz="4000" dirty="0">
                <a:cs typeface="Aharoni"/>
              </a:rPr>
              <a:t>                                                          </a:t>
            </a:r>
            <a:r>
              <a:rPr lang="ru-RU" sz="3600" dirty="0">
                <a:cs typeface="Aharoni"/>
              </a:rPr>
              <a:t>30 баллов        </a:t>
            </a:r>
            <a:endParaRPr lang="ru-RU" sz="3600" dirty="0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305800" y="6172200"/>
            <a:ext cx="838200" cy="685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buNone/>
            </a:pPr>
            <a:r>
              <a:rPr lang="ru-RU" dirty="0"/>
              <a:t> Назови самое большое, самое маленькое</a:t>
            </a:r>
          </a:p>
          <a:p>
            <a:pPr lvl="0">
              <a:lnSpc>
                <a:spcPct val="90000"/>
              </a:lnSpc>
              <a:buNone/>
            </a:pPr>
            <a:r>
              <a:rPr lang="ru-RU" dirty="0"/>
              <a:t>число, состоящее из цифр </a:t>
            </a:r>
            <a:r>
              <a:rPr lang="ru-RU" b="1" dirty="0"/>
              <a:t>8, 3, 0, 5, 1 </a:t>
            </a:r>
            <a:r>
              <a:rPr lang="ru-RU" dirty="0"/>
              <a:t>так, чтобы каждая цифра повторялась только 1 раз.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buNone/>
            </a:pPr>
            <a:endParaRPr lang="ru-RU" b="1" dirty="0"/>
          </a:p>
          <a:p>
            <a:r>
              <a:rPr lang="ru-RU" b="1" dirty="0"/>
              <a:t>85310, 10358</a:t>
            </a:r>
            <a:r>
              <a:rPr lang="ru-RU" dirty="0"/>
              <a:t>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Ну и задачки!                         </a:t>
            </a:r>
            <a:r>
              <a:rPr lang="ru-RU" sz="4000" dirty="0">
                <a:cs typeface="Aharoni"/>
              </a:rPr>
              <a:t/>
            </a:r>
            <a:br>
              <a:rPr lang="ru-RU" sz="4000" dirty="0">
                <a:cs typeface="Aharoni"/>
              </a:rPr>
            </a:br>
            <a:r>
              <a:rPr lang="ru-RU" sz="4000" dirty="0">
                <a:cs typeface="Aharoni"/>
              </a:rPr>
              <a:t>                                                          4</a:t>
            </a:r>
            <a:r>
              <a:rPr lang="ru-RU" sz="3600" dirty="0">
                <a:cs typeface="Aharoni"/>
              </a:rPr>
              <a:t>0 баллов        </a:t>
            </a:r>
            <a:endParaRPr lang="ru-RU" sz="36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/>
              <a:t>  У какого многозначного числа количество цифр в его записи и количество букв в названии совпадают?</a:t>
            </a:r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 err="1"/>
              <a:t>Миллион,сто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Ну и задачки!                         </a:t>
            </a:r>
            <a:r>
              <a:rPr lang="ru-RU" sz="4000" dirty="0">
                <a:cs typeface="Aharoni"/>
              </a:rPr>
              <a:t/>
            </a:r>
            <a:br>
              <a:rPr lang="ru-RU" sz="4000" dirty="0">
                <a:cs typeface="Aharoni"/>
              </a:rPr>
            </a:br>
            <a:r>
              <a:rPr lang="ru-RU" sz="4000" dirty="0">
                <a:cs typeface="Aharoni"/>
              </a:rPr>
              <a:t>                                                          5</a:t>
            </a:r>
            <a:r>
              <a:rPr lang="ru-RU" sz="3600" dirty="0">
                <a:cs typeface="Aharoni"/>
              </a:rPr>
              <a:t>0 баллов        </a:t>
            </a:r>
            <a:endParaRPr lang="ru-RU" sz="36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229600" y="62484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buNone/>
            </a:pPr>
            <a:r>
              <a:rPr lang="ru-RU" dirty="0"/>
              <a:t>3 одинаковых арбуза надо разделить поровну между 4-мя детьми. Как это сделать, выполнив наименьшее число разрезов?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buNone/>
            </a:pPr>
            <a:endParaRPr lang="ru-RU" b="1" dirty="0"/>
          </a:p>
          <a:p>
            <a:r>
              <a:rPr lang="ru-RU" b="1" dirty="0"/>
              <a:t>2 арбуза разрезать пополам, полученные половины раздать четырем детям. Оставшийся арбуз разделить на 4 доли и их тоже раздать. Всего 4 разреза.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Ну и задачки!                         </a:t>
            </a:r>
            <a:r>
              <a:rPr lang="ru-RU" sz="4000" dirty="0">
                <a:cs typeface="Aharoni"/>
              </a:rPr>
              <a:t/>
            </a:r>
            <a:br>
              <a:rPr lang="ru-RU" sz="4000" dirty="0">
                <a:cs typeface="Aharoni"/>
              </a:rPr>
            </a:br>
            <a:r>
              <a:rPr lang="ru-RU" sz="4000" dirty="0">
                <a:cs typeface="Aharoni"/>
              </a:rPr>
              <a:t>                                                          6</a:t>
            </a:r>
            <a:r>
              <a:rPr lang="ru-RU" sz="3600" dirty="0">
                <a:cs typeface="Aharoni"/>
              </a:rPr>
              <a:t>0 баллов        </a:t>
            </a:r>
            <a:endParaRPr lang="ru-RU" sz="36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100" b="1" dirty="0">
                <a:solidFill>
                  <a:srgbClr val="FFFF99"/>
                </a:solidFill>
                <a:latin typeface="Arial" charset="0"/>
              </a:rPr>
              <a:t>Волшебный ящик. Определи что за предмет?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14400" y="1905000"/>
          <a:ext cx="69342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548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2D050"/>
                          </a:solidFill>
                        </a:rPr>
                        <a:t> </a:t>
                      </a:r>
                    </a:p>
                    <a:p>
                      <a:endParaRPr lang="ru-RU" dirty="0">
                        <a:solidFill>
                          <a:srgbClr val="92D050"/>
                        </a:solidFill>
                      </a:endParaRPr>
                    </a:p>
                    <a:p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03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25146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hlinkClick r:id="rId2" action="ppaction://hlinksldjump"/>
              </a:rPr>
              <a:t>1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2514600"/>
            <a:ext cx="41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hlinkClick r:id="rId3" action="ppaction://hlinksldjump"/>
              </a:rPr>
              <a:t>2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2590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hlinkClick r:id="rId4" action="ppaction://hlinksldjump"/>
              </a:rPr>
              <a:t>3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4648200"/>
            <a:ext cx="30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hlinkClick r:id="rId5" action="ppaction://hlinksldjump"/>
              </a:rPr>
              <a:t>4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4648200"/>
            <a:ext cx="72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hlinkClick r:id="rId6" action="ppaction://hlinksldjump"/>
              </a:rPr>
              <a:t>5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4648201"/>
            <a:ext cx="41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hlinkClick r:id="rId7" action="ppaction://hlinksldjump"/>
              </a:rPr>
              <a:t>6</a:t>
            </a:r>
            <a:endParaRPr lang="ru-RU" sz="3600" dirty="0"/>
          </a:p>
        </p:txBody>
      </p:sp>
      <p:sp>
        <p:nvSpPr>
          <p:cNvPr id="13" name="5-конечная звезда 12">
            <a:hlinkClick r:id="rId8" action="ppaction://hlinksldjump"/>
          </p:cNvPr>
          <p:cNvSpPr/>
          <p:nvPr/>
        </p:nvSpPr>
        <p:spPr>
          <a:xfrm>
            <a:off x="8229600" y="5181600"/>
            <a:ext cx="6096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 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382000" y="6096000"/>
            <a:ext cx="7620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457200"/>
          <a:ext cx="80010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05400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-Раньше</a:t>
                      </a:r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 он предназначался для приготовления сбитня.</a:t>
                      </a:r>
                    </a:p>
                    <a:p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-Описан случай, когда он возглавил бунт против неряшливой и ленивой хозяйки.</a:t>
                      </a:r>
                    </a:p>
                    <a:p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-Описан случай, когда его купили за полкопейки.</a:t>
                      </a:r>
                    </a:p>
                    <a:p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-С ним не стоит ездить в Тулу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 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382000" y="6096000"/>
            <a:ext cx="7620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457200"/>
          <a:ext cx="8001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86400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-Они появились впервые в городе </a:t>
                      </a:r>
                      <a:r>
                        <a:rPr lang="ru-RU" sz="3600" dirty="0" err="1">
                          <a:solidFill>
                            <a:schemeClr val="tx1"/>
                          </a:solidFill>
                        </a:rPr>
                        <a:t>Брюгги</a:t>
                      </a:r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-Герой Маршака перепутал их с рубашкой.</a:t>
                      </a:r>
                    </a:p>
                    <a:p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-Они определяют не только внешний вид мужчины, но</a:t>
                      </a:r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 и характер.</a:t>
                      </a:r>
                    </a:p>
                    <a:p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-Их стрелки подчеркивают строгость и опрятность их владельца.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 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382000" y="6096000"/>
            <a:ext cx="7620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457200"/>
          <a:ext cx="80010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10200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-На фабрике</a:t>
                      </a:r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англичанина</a:t>
                      </a:r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3600" baseline="0" dirty="0" err="1">
                          <a:solidFill>
                            <a:schemeClr val="tx1"/>
                          </a:solidFill>
                        </a:rPr>
                        <a:t>Уотмана</a:t>
                      </a:r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 это было гладким и плотным.</a:t>
                      </a:r>
                    </a:p>
                    <a:p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-Говорят, что она стерпит все.</a:t>
                      </a:r>
                    </a:p>
                    <a:p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-В основном она состоит из целлюлозы.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Раньше вместо нее использовали глину, воск, кожу, бересту.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 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382000" y="6096000"/>
            <a:ext cx="7620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457200"/>
          <a:ext cx="80010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62600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-Это основной вид одежды египтян.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Не только цыганки, но и казачки могли носить их сразу по 15-20 штук.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В середине 20 века изобрели самую короткую из них.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 В Шотландии их носят и мужчины.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 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457200"/>
          <a:ext cx="8001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91200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- Их делали раньше из рога и слоновой кости, а сейчас все больше из пластмассы.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Есть поговорка, что если она отсутствует у мужчины, то ему пора жениться.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 парадном </a:t>
                      </a:r>
                      <a:r>
                        <a:rPr lang="ru-RU" sz="3600" baseline="0" dirty="0" err="1">
                          <a:solidFill>
                            <a:schemeClr val="tx1"/>
                          </a:solidFill>
                        </a:rPr>
                        <a:t>комзоле</a:t>
                      </a:r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 французского короля их было 13600.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3600" baseline="0">
                          <a:solidFill>
                            <a:schemeClr val="tx1"/>
                          </a:solidFill>
                        </a:rPr>
                        <a:t>Дети до 4-х лет </a:t>
                      </a:r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не могут с ними обращаться.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458198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3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854200"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>
                          <a:solidFill>
                            <a:schemeClr val="tx1"/>
                          </a:solidFill>
                        </a:rPr>
                        <a:t>Сказочное казино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40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50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60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>
                          <a:solidFill>
                            <a:schemeClr val="tx1"/>
                          </a:solidFill>
                        </a:rPr>
                        <a:t>Чьи слова?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10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20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30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40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50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60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>
                          <a:solidFill>
                            <a:schemeClr val="tx1"/>
                          </a:solidFill>
                        </a:rPr>
                        <a:t>Герои сказок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10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20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5" action="ppaction://hlinksldjump"/>
                        </a:rPr>
                        <a:t>30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6" action="ppaction://hlinksldjump"/>
                        </a:rPr>
                        <a:t>40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7" action="ppaction://hlinksldjump"/>
                        </a:rPr>
                        <a:t>50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>
                          <a:solidFill>
                            <a:schemeClr val="tx1"/>
                          </a:solidFill>
                          <a:hlinkClick r:id="rId18" action="ppaction://hlinksldjump"/>
                        </a:rPr>
                        <a:t>60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>
                <a:cs typeface="Aharoni"/>
              </a:rPr>
              <a:t>1 тур «Там на неведомых дорожках…»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6" name="5-конечная звезда 5">
            <a:hlinkClick r:id="rId19" action="ppaction://hlinksldjump"/>
          </p:cNvPr>
          <p:cNvSpPr/>
          <p:nvPr/>
        </p:nvSpPr>
        <p:spPr>
          <a:xfrm>
            <a:off x="6858000" y="5791200"/>
            <a:ext cx="11430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 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457200"/>
          <a:ext cx="80010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05400">
                <a:tc>
                  <a:txBody>
                    <a:bodyPr/>
                    <a:lstStyle/>
                    <a:p>
                      <a:pPr algn="l"/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С этим предметом часто говорила одна из героинь известной сказки.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Первый завод по производству этого предмета появился при Петре 1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 Для его изготовления нужно серебро.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3600" baseline="0" dirty="0">
                          <a:solidFill>
                            <a:schemeClr val="tx1"/>
                          </a:solidFill>
                        </a:rPr>
                        <a:t> Оно всегда скажет правду о вас.</a:t>
                      </a:r>
                    </a:p>
                    <a:p>
                      <a:pPr algn="l">
                        <a:buFontTx/>
                        <a:buChar char="-"/>
                      </a:pP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99"/>
                </a:solidFill>
                <a:latin typeface="Arial" charset="0"/>
              </a:rPr>
              <a:t>Финал «Мы знаем </a:t>
            </a:r>
            <a:r>
              <a:rPr lang="ru-RU" sz="4000" b="1" dirty="0">
                <a:solidFill>
                  <a:srgbClr val="002060"/>
                </a:solidFill>
                <a:latin typeface="Arial" charset="0"/>
              </a:rPr>
              <a:t>все!</a:t>
            </a:r>
            <a:r>
              <a:rPr lang="ru-RU" sz="4000" b="1" dirty="0">
                <a:solidFill>
                  <a:srgbClr val="FFFF99"/>
                </a:solidFill>
                <a:latin typeface="Arial" charset="0"/>
              </a:rPr>
              <a:t>»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7" name="Picture 4" descr="04_zs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6629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8382000" y="6096000"/>
            <a:ext cx="762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458200" y="6019800"/>
            <a:ext cx="685800" cy="838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Заголовок 2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442179" cy="5257800"/>
          </a:xfrm>
        </p:spPr>
      </p:pic>
      <p:pic>
        <p:nvPicPr>
          <p:cNvPr id="4" name="Picture 2" descr="http://best-image.ucoz.ru/_ph/116/60951366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990600"/>
            <a:ext cx="5257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каком транспорте прибыли на станцию </a:t>
            </a:r>
            <a:r>
              <a:rPr lang="ru-RU" dirty="0" err="1"/>
              <a:t>Простаквашино</a:t>
            </a:r>
            <a:r>
              <a:rPr lang="ru-RU" dirty="0"/>
              <a:t> дядя Федор и его друзья?</a:t>
            </a:r>
          </a:p>
          <a:p>
            <a:pPr>
              <a:buNone/>
            </a:pPr>
            <a:endParaRPr lang="ru-RU" dirty="0"/>
          </a:p>
          <a:p>
            <a:r>
              <a:rPr lang="ru-RU" i="1" dirty="0"/>
              <a:t> </a:t>
            </a:r>
            <a:r>
              <a:rPr lang="ru-RU" b="1" i="1" dirty="0"/>
              <a:t>На тракторе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Сказочное казино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381000"/>
            <a:ext cx="1273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10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баллов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\Pictures\к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276600"/>
            <a:ext cx="2590800" cy="2743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указало путь-дорогу не только Ивану Царевичу, но и одному из мифических героев </a:t>
            </a:r>
            <a:r>
              <a:rPr lang="ru-RU" dirty="0" err="1"/>
              <a:t>героев</a:t>
            </a:r>
            <a:r>
              <a:rPr lang="ru-RU" dirty="0"/>
              <a:t> Древней Греции?</a:t>
            </a:r>
          </a:p>
          <a:p>
            <a:endParaRPr lang="ru-RU" dirty="0"/>
          </a:p>
          <a:p>
            <a:r>
              <a:rPr lang="ru-RU" i="1" dirty="0"/>
              <a:t> </a:t>
            </a:r>
            <a:r>
              <a:rPr lang="ru-RU" b="1" i="1" dirty="0"/>
              <a:t>Клубок ниток 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Сказочное казино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381000"/>
            <a:ext cx="1273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20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баллов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1\Pictures\iCAV562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352800"/>
            <a:ext cx="2590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 какими цветами отправилась под Новый год героиня сказки «Двенадцать месяцев»</a:t>
            </a:r>
          </a:p>
          <a:p>
            <a:pPr>
              <a:buNone/>
            </a:pPr>
            <a:endParaRPr lang="ru-RU" dirty="0"/>
          </a:p>
          <a:p>
            <a:r>
              <a:rPr lang="ru-RU" i="1" dirty="0"/>
              <a:t> </a:t>
            </a:r>
            <a:r>
              <a:rPr lang="ru-RU" b="1" i="1" dirty="0"/>
              <a:t>Подснежники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Сказочное казино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381000"/>
            <a:ext cx="1273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30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баллов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1\Pictures\91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505200"/>
            <a:ext cx="2667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помощью каких предметов герой русской народной сказки нашел свое счастье- мудрую красивую жену, заколдованную злыми волшебниками?</a:t>
            </a:r>
          </a:p>
          <a:p>
            <a:endParaRPr lang="ru-RU" dirty="0"/>
          </a:p>
          <a:p>
            <a:r>
              <a:rPr lang="ru-RU" i="1" dirty="0"/>
              <a:t> </a:t>
            </a:r>
            <a:r>
              <a:rPr lang="ru-RU" b="1" i="1" dirty="0"/>
              <a:t>Лук и стрелы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Сказочное казино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381000"/>
            <a:ext cx="1273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40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баллов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1\Pictures\iCA6NVI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4290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1330</Words>
  <Application>Microsoft Office PowerPoint</Application>
  <PresentationFormat>Экран (4:3)</PresentationFormat>
  <Paragraphs>309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Office Theme</vt:lpstr>
      <vt:lpstr>Слайд 1</vt:lpstr>
      <vt:lpstr>Слайд 2</vt:lpstr>
      <vt:lpstr>Слайд 3</vt:lpstr>
      <vt:lpstr> Разминка</vt:lpstr>
      <vt:lpstr>1 тур «Там на неведомых дорожках…»  </vt:lpstr>
      <vt:lpstr>Сказочное казино  </vt:lpstr>
      <vt:lpstr>Сказочное казино  </vt:lpstr>
      <vt:lpstr>Сказочное казино  </vt:lpstr>
      <vt:lpstr>Сказочное казино  </vt:lpstr>
      <vt:lpstr>Сказочное казино  </vt:lpstr>
      <vt:lpstr>Сказочное казино  </vt:lpstr>
      <vt:lpstr>Чьи слова?                                                  10 баллов</vt:lpstr>
      <vt:lpstr>Чьи слова?                                                  20 баллов</vt:lpstr>
      <vt:lpstr>Чьи слова?                                                  30 баллов</vt:lpstr>
      <vt:lpstr>Чьи слова?                                                  40 баллов</vt:lpstr>
      <vt:lpstr>Чьи слова?                                                  50 баллов</vt:lpstr>
      <vt:lpstr>Чьи слова?                                                  60 баллов</vt:lpstr>
      <vt:lpstr>Герои сказок                                                10 баллов</vt:lpstr>
      <vt:lpstr>Герои сказок                                                20 баллов</vt:lpstr>
      <vt:lpstr>Герои сказок                                                30 баллов</vt:lpstr>
      <vt:lpstr>Герои сказок                                                40 баллов</vt:lpstr>
      <vt:lpstr>Герои сказок                                                50 баллов</vt:lpstr>
      <vt:lpstr>Герои сказок                                                60 баллов</vt:lpstr>
      <vt:lpstr>Физминутка</vt:lpstr>
      <vt:lpstr>2тур «Путешествие по океану знаний»</vt:lpstr>
      <vt:lpstr>Голубая планета                                                                                      10 баллов        </vt:lpstr>
      <vt:lpstr>Голубая планета                                                                                      20 баллов        </vt:lpstr>
      <vt:lpstr>Голубая планета                                                                                      30 баллов        </vt:lpstr>
      <vt:lpstr>Голубая планета                                                                                      40 баллов        </vt:lpstr>
      <vt:lpstr>Голубая планета                                                                                      50 баллов        </vt:lpstr>
      <vt:lpstr>Голубая планета                                                                                      60 баллов        </vt:lpstr>
      <vt:lpstr>Грамотейка                                                                                      10 баллов        </vt:lpstr>
      <vt:lpstr>Грамотейка                                                                                      20 баллов        </vt:lpstr>
      <vt:lpstr>Грамотейка                                                                                      30 баллов        </vt:lpstr>
      <vt:lpstr>Грамотейка                                                                                      40 баллов        </vt:lpstr>
      <vt:lpstr>Грамотейка                                                                                      50 баллов        </vt:lpstr>
      <vt:lpstr>Грамотейка                                                                                      60 баллов        </vt:lpstr>
      <vt:lpstr>Ну и задачки!                                                                                    10 баллов        </vt:lpstr>
      <vt:lpstr>Ну и задачки!                                                                                    20 баллов        </vt:lpstr>
      <vt:lpstr>Ну и задачки!                                                                                    30 баллов        </vt:lpstr>
      <vt:lpstr>Ну и задачки!                                                                                    40 баллов        </vt:lpstr>
      <vt:lpstr>Ну и задачки!                                                                                    50 баллов        </vt:lpstr>
      <vt:lpstr>Ну и задачки!                                                                                    60 баллов        </vt:lpstr>
      <vt:lpstr>Волшебный ящик. Определи что за предмет?</vt:lpstr>
      <vt:lpstr>Слайд 45</vt:lpstr>
      <vt:lpstr>Слайд 46</vt:lpstr>
      <vt:lpstr>Слайд 47</vt:lpstr>
      <vt:lpstr>Слайд 48</vt:lpstr>
      <vt:lpstr>Слайд 49</vt:lpstr>
      <vt:lpstr>Слайд 50</vt:lpstr>
      <vt:lpstr>Финал «Мы знаем все!»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kab40</cp:lastModifiedBy>
  <cp:revision>150</cp:revision>
  <dcterms:created xsi:type="dcterms:W3CDTF">2013-03-11T17:24:18Z</dcterms:created>
  <dcterms:modified xsi:type="dcterms:W3CDTF">2020-08-21T09:53:07Z</dcterms:modified>
</cp:coreProperties>
</file>